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0" r:id="rId4"/>
    <p:sldId id="321" r:id="rId5"/>
    <p:sldId id="322" r:id="rId6"/>
    <p:sldId id="323" r:id="rId7"/>
    <p:sldId id="324" r:id="rId8"/>
    <p:sldId id="325" r:id="rId9"/>
    <p:sldId id="326" r:id="rId10"/>
    <p:sldId id="327" r:id="rId11"/>
    <p:sldId id="262" r:id="rId12"/>
    <p:sldId id="266" r:id="rId13"/>
    <p:sldId id="331" r:id="rId14"/>
    <p:sldId id="332" r:id="rId15"/>
    <p:sldId id="333" r:id="rId16"/>
    <p:sldId id="334" r:id="rId17"/>
    <p:sldId id="335" r:id="rId18"/>
    <p:sldId id="336" r:id="rId19"/>
    <p:sldId id="337" r:id="rId20"/>
    <p:sldId id="338" r:id="rId21"/>
    <p:sldId id="339" r:id="rId22"/>
    <p:sldId id="263" r:id="rId23"/>
    <p:sldId id="264" r:id="rId24"/>
    <p:sldId id="265" r:id="rId25"/>
    <p:sldId id="258" r:id="rId26"/>
    <p:sldId id="259" r:id="rId27"/>
    <p:sldId id="340" r:id="rId28"/>
    <p:sldId id="260" r:id="rId29"/>
    <p:sldId id="261" r:id="rId30"/>
    <p:sldId id="328" r:id="rId31"/>
    <p:sldId id="329" r:id="rId32"/>
    <p:sldId id="341" r:id="rId33"/>
    <p:sldId id="345" r:id="rId34"/>
    <p:sldId id="346" r:id="rId35"/>
    <p:sldId id="347" r:id="rId36"/>
    <p:sldId id="348" r:id="rId37"/>
    <p:sldId id="349" r:id="rId38"/>
    <p:sldId id="267" r:id="rId39"/>
    <p:sldId id="268" r:id="rId40"/>
    <p:sldId id="269" r:id="rId41"/>
    <p:sldId id="270" r:id="rId42"/>
    <p:sldId id="271" r:id="rId43"/>
    <p:sldId id="273" r:id="rId44"/>
    <p:sldId id="274" r:id="rId45"/>
    <p:sldId id="350" r:id="rId46"/>
    <p:sldId id="275" r:id="rId47"/>
    <p:sldId id="27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276" r:id="rId64"/>
    <p:sldId id="277" r:id="rId65"/>
    <p:sldId id="278" r:id="rId66"/>
    <p:sldId id="279" r:id="rId67"/>
    <p:sldId id="280" r:id="rId68"/>
    <p:sldId id="281" r:id="rId69"/>
    <p:sldId id="282" r:id="rId70"/>
    <p:sldId id="283" r:id="rId71"/>
    <p:sldId id="284" r:id="rId72"/>
    <p:sldId id="285" r:id="rId73"/>
    <p:sldId id="286" r:id="rId74"/>
    <p:sldId id="287" r:id="rId75"/>
    <p:sldId id="288" r:id="rId76"/>
    <p:sldId id="289" r:id="rId77"/>
    <p:sldId id="290" r:id="rId78"/>
    <p:sldId id="291" r:id="rId79"/>
    <p:sldId id="292" r:id="rId80"/>
    <p:sldId id="308" r:id="rId81"/>
    <p:sldId id="330" r:id="rId82"/>
    <p:sldId id="309" r:id="rId83"/>
    <p:sldId id="310" r:id="rId84"/>
    <p:sldId id="319" r:id="rId85"/>
    <p:sldId id="318" r:id="rId86"/>
    <p:sldId id="311" r:id="rId87"/>
    <p:sldId id="312" r:id="rId88"/>
    <p:sldId id="313" r:id="rId89"/>
    <p:sldId id="314" r:id="rId90"/>
    <p:sldId id="317" r:id="rId91"/>
    <p:sldId id="316" r:id="rId92"/>
    <p:sldId id="342" r:id="rId93"/>
    <p:sldId id="343" r:id="rId94"/>
    <p:sldId id="344" r:id="rId95"/>
    <p:sldId id="315"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56" d="100"/>
          <a:sy n="56" d="100"/>
        </p:scale>
        <p:origin x="9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bd31513660b12f9b31a74835a3f8b141bd1083f8d93386348151a3bdfdd47796::" providerId="AD" clId="Web-{5BC5724F-21EA-7F2F-2DF6-6C8467F872C6}"/>
    <pc:docChg chg="addSld">
      <pc:chgData name="Guest User" userId="S::urn:spo:anon#bd31513660b12f9b31a74835a3f8b141bd1083f8d93386348151a3bdfdd47796::" providerId="AD" clId="Web-{5BC5724F-21EA-7F2F-2DF6-6C8467F872C6}" dt="2019-08-12T09:49:09.067" v="0"/>
      <pc:docMkLst>
        <pc:docMk/>
      </pc:docMkLst>
      <pc:sldChg chg="new">
        <pc:chgData name="Guest User" userId="S::urn:spo:anon#bd31513660b12f9b31a74835a3f8b141bd1083f8d93386348151a3bdfdd47796::" providerId="AD" clId="Web-{5BC5724F-21EA-7F2F-2DF6-6C8467F872C6}" dt="2019-08-12T09:49:09.067" v="0"/>
        <pc:sldMkLst>
          <pc:docMk/>
          <pc:sldMk cId="499649329" sldId="350"/>
        </pc:sldMkLst>
      </pc:sldChg>
    </pc:docChg>
  </pc:docChgLst>
  <pc:docChgLst>
    <pc:chgData name="משתמש אורח" userId="S::urn:spo:anon#bd31513660b12f9b31a74835a3f8b141bd1083f8d93386348151a3bdfdd47796::" providerId="AD" clId="Web-{9FD2F2B9-9E38-00D5-9C1E-AFB05A460A72}"/>
    <pc:docChg chg="modSld">
      <pc:chgData name="משתמש אורח" userId="S::urn:spo:anon#bd31513660b12f9b31a74835a3f8b141bd1083f8d93386348151a3bdfdd47796::" providerId="AD" clId="Web-{9FD2F2B9-9E38-00D5-9C1E-AFB05A460A72}" dt="2019-08-13T12:41:44.871" v="0" actId="1076"/>
      <pc:docMkLst>
        <pc:docMk/>
      </pc:docMkLst>
      <pc:sldChg chg="modSp">
        <pc:chgData name="משתמש אורח" userId="S::urn:spo:anon#bd31513660b12f9b31a74835a3f8b141bd1083f8d93386348151a3bdfdd47796::" providerId="AD" clId="Web-{9FD2F2B9-9E38-00D5-9C1E-AFB05A460A72}" dt="2019-08-13T12:41:44.871" v="0" actId="1076"/>
        <pc:sldMkLst>
          <pc:docMk/>
          <pc:sldMk cId="1556677854" sldId="256"/>
        </pc:sldMkLst>
        <pc:spChg chg="mod">
          <ac:chgData name="משתמש אורח" userId="S::urn:spo:anon#bd31513660b12f9b31a74835a3f8b141bd1083f8d93386348151a3bdfdd47796::" providerId="AD" clId="Web-{9FD2F2B9-9E38-00D5-9C1E-AFB05A460A72}" dt="2019-08-13T12:41:44.871" v="0" actId="1076"/>
          <ac:spMkLst>
            <pc:docMk/>
            <pc:sldMk cId="1556677854" sldId="256"/>
            <ac:spMk id="2" creationId="{E2FE3F3B-F9D9-48DE-A7E5-5EE44E3E4AB1}"/>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5387-3498-4F71-9253-57DEC149E18D}"/>
              </a:ext>
            </a:extLst>
          </p:cNvPr>
          <p:cNvSpPr>
            <a:spLocks noGrp="1"/>
          </p:cNvSpPr>
          <p:nvPr>
            <p:ph type="ctrTitle"/>
          </p:nvPr>
        </p:nvSpPr>
        <p:spPr>
          <a:xfrm>
            <a:off x="1524000" y="1269339"/>
            <a:ext cx="9144000" cy="2387600"/>
          </a:xfrm>
        </p:spPr>
        <p:txBody>
          <a:bodyPr anchor="ctr"/>
          <a:lstStyle>
            <a:lvl1pPr algn="ctr">
              <a:defRPr sz="6000" b="1" baseline="30000"/>
            </a:lvl1pPr>
          </a:lstStyle>
          <a:p>
            <a:endParaRPr lang="en-GB" dirty="0"/>
          </a:p>
        </p:txBody>
      </p:sp>
      <p:sp>
        <p:nvSpPr>
          <p:cNvPr id="3" name="Subtitle 2">
            <a:extLst>
              <a:ext uri="{FF2B5EF4-FFF2-40B4-BE49-F238E27FC236}">
                <a16:creationId xmlns:a16="http://schemas.microsoft.com/office/drawing/2014/main" id="{4197FD5D-E69A-4DE8-AB5E-E7845BD646AA}"/>
              </a:ext>
            </a:extLst>
          </p:cNvPr>
          <p:cNvSpPr>
            <a:spLocks noGrp="1"/>
          </p:cNvSpPr>
          <p:nvPr>
            <p:ph type="subTitle" idx="1"/>
          </p:nvPr>
        </p:nvSpPr>
        <p:spPr>
          <a:xfrm>
            <a:off x="1524000" y="4130966"/>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0A422355-B411-46AF-A82F-D0569E38CD1F}"/>
              </a:ext>
            </a:extLst>
          </p:cNvPr>
          <p:cNvSpPr>
            <a:spLocks noGrp="1"/>
          </p:cNvSpPr>
          <p:nvPr>
            <p:ph type="dt" sz="half" idx="10"/>
          </p:nvPr>
        </p:nvSpPr>
        <p:spPr/>
        <p:txBody>
          <a:bodyPr/>
          <a:lstStyle/>
          <a:p>
            <a:fld id="{D5CD92A0-0169-4612-809C-4AFDDCDD2E33}" type="datetimeFigureOut">
              <a:rPr lang="en-GB" smtClean="0"/>
              <a:t>13/08/2019</a:t>
            </a:fld>
            <a:endParaRPr lang="en-GB"/>
          </a:p>
        </p:txBody>
      </p:sp>
      <p:sp>
        <p:nvSpPr>
          <p:cNvPr id="5" name="Footer Placeholder 4">
            <a:extLst>
              <a:ext uri="{FF2B5EF4-FFF2-40B4-BE49-F238E27FC236}">
                <a16:creationId xmlns:a16="http://schemas.microsoft.com/office/drawing/2014/main" id="{8D1948DE-9C32-451E-A8A3-8663FA2F3B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A72290-AB5D-4408-97D3-C38D4850A695}"/>
              </a:ext>
            </a:extLst>
          </p:cNvPr>
          <p:cNvSpPr>
            <a:spLocks noGrp="1"/>
          </p:cNvSpPr>
          <p:nvPr>
            <p:ph type="sldNum" sz="quarter" idx="12"/>
          </p:nvPr>
        </p:nvSpPr>
        <p:spPr/>
        <p:txBody>
          <a:bodyPr/>
          <a:lstStyle/>
          <a:p>
            <a:fld id="{22F23D51-E6BF-466C-B920-72AEB2AF81CC}" type="slidenum">
              <a:rPr lang="en-GB" smtClean="0"/>
              <a:t>‹#›</a:t>
            </a:fld>
            <a:endParaRPr lang="en-GB"/>
          </a:p>
        </p:txBody>
      </p:sp>
      <p:sp>
        <p:nvSpPr>
          <p:cNvPr id="7" name="TextBox 6">
            <a:extLst>
              <a:ext uri="{FF2B5EF4-FFF2-40B4-BE49-F238E27FC236}">
                <a16:creationId xmlns:a16="http://schemas.microsoft.com/office/drawing/2014/main" id="{516060B8-67C6-46D7-B0BB-2359588DD190}"/>
              </a:ext>
            </a:extLst>
          </p:cNvPr>
          <p:cNvSpPr txBox="1"/>
          <p:nvPr userDrawn="1"/>
        </p:nvSpPr>
        <p:spPr>
          <a:xfrm>
            <a:off x="1615441" y="6259810"/>
            <a:ext cx="8031480" cy="461665"/>
          </a:xfrm>
          <a:prstGeom prst="rect">
            <a:avLst/>
          </a:prstGeom>
          <a:noFill/>
        </p:spPr>
        <p:txBody>
          <a:bodyPr wrap="square" rtlCol="0" anchor="ctr">
            <a:spAutoFit/>
          </a:bodyPr>
          <a:lstStyle/>
          <a:p>
            <a:pPr algn="ctr"/>
            <a:r>
              <a:rPr lang="en-GB" sz="2400" b="1" dirty="0"/>
              <a:t>1</a:t>
            </a:r>
            <a:r>
              <a:rPr lang="en-GB" sz="2400" b="1" baseline="30000" dirty="0"/>
              <a:t>st</a:t>
            </a:r>
            <a:r>
              <a:rPr lang="en-GB" sz="2400" b="1" dirty="0"/>
              <a:t> </a:t>
            </a:r>
            <a:r>
              <a:rPr lang="en-GB" sz="2400" b="1" dirty="0" err="1"/>
              <a:t>iTEM</a:t>
            </a:r>
            <a:r>
              <a:rPr lang="en-GB" sz="2400" b="1" dirty="0"/>
              <a:t> Progress Meeting, CVUT, Prague, 18-19</a:t>
            </a:r>
            <a:r>
              <a:rPr lang="en-GB" sz="2400" b="1" baseline="30000" dirty="0"/>
              <a:t>th</a:t>
            </a:r>
            <a:r>
              <a:rPr lang="en-GB" sz="2400" b="1" dirty="0"/>
              <a:t> of May 2019</a:t>
            </a:r>
          </a:p>
        </p:txBody>
      </p:sp>
      <p:pic>
        <p:nvPicPr>
          <p:cNvPr id="9" name="Picture 8" descr="A screenshot of a cell phone&#10;&#10;Description automatically generated">
            <a:extLst>
              <a:ext uri="{FF2B5EF4-FFF2-40B4-BE49-F238E27FC236}">
                <a16:creationId xmlns:a16="http://schemas.microsoft.com/office/drawing/2014/main" id="{CC715CC6-FFF9-43E2-B6B3-AE6134A2C2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45920" cy="1269339"/>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C26189AC-A349-40D1-B267-D20F8ADD1F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799" y="90216"/>
            <a:ext cx="4953000" cy="1088906"/>
          </a:xfrm>
          <a:prstGeom prst="rect">
            <a:avLst/>
          </a:prstGeom>
        </p:spPr>
      </p:pic>
      <p:pic>
        <p:nvPicPr>
          <p:cNvPr id="13" name="Picture 12" descr="A close up of a logo&#10;&#10;Description automatically generated">
            <a:extLst>
              <a:ext uri="{FF2B5EF4-FFF2-40B4-BE49-F238E27FC236}">
                <a16:creationId xmlns:a16="http://schemas.microsoft.com/office/drawing/2014/main" id="{7B42D3DE-B75E-487D-82D1-DD5448F78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88880" y="6077204"/>
            <a:ext cx="2103120" cy="644272"/>
          </a:xfrm>
          <a:prstGeom prst="rect">
            <a:avLst/>
          </a:prstGeom>
        </p:spPr>
      </p:pic>
    </p:spTree>
    <p:extLst>
      <p:ext uri="{BB962C8B-B14F-4D97-AF65-F5344CB8AC3E}">
        <p14:creationId xmlns:p14="http://schemas.microsoft.com/office/powerpoint/2010/main" val="167313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6E89-DF29-43F3-B9CE-F34834D06AF2}"/>
              </a:ext>
            </a:extLst>
          </p:cNvPr>
          <p:cNvSpPr>
            <a:spLocks noGrp="1"/>
          </p:cNvSpPr>
          <p:nvPr>
            <p:ph type="title"/>
          </p:nvPr>
        </p:nvSpPr>
        <p:spPr/>
        <p:txBody>
          <a:bodyPr/>
          <a:lstStyle>
            <a:lvl1pPr algn="ct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EFD8D74-77E1-440F-A5A5-92CD6327594D}"/>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154A9C6-2001-4983-AB33-D57C05626883}"/>
              </a:ext>
            </a:extLst>
          </p:cNvPr>
          <p:cNvSpPr>
            <a:spLocks noGrp="1"/>
          </p:cNvSpPr>
          <p:nvPr>
            <p:ph type="dt" sz="half" idx="10"/>
          </p:nvPr>
        </p:nvSpPr>
        <p:spPr/>
        <p:txBody>
          <a:bodyPr/>
          <a:lstStyle/>
          <a:p>
            <a:fld id="{D5CD92A0-0169-4612-809C-4AFDDCDD2E33}" type="datetimeFigureOut">
              <a:rPr lang="en-GB" smtClean="0"/>
              <a:t>13/08/2019</a:t>
            </a:fld>
            <a:endParaRPr lang="en-GB"/>
          </a:p>
        </p:txBody>
      </p:sp>
      <p:sp>
        <p:nvSpPr>
          <p:cNvPr id="5" name="Footer Placeholder 4">
            <a:extLst>
              <a:ext uri="{FF2B5EF4-FFF2-40B4-BE49-F238E27FC236}">
                <a16:creationId xmlns:a16="http://schemas.microsoft.com/office/drawing/2014/main" id="{CB446D62-DF9B-45FB-A1BC-72B1171E2F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B946A9-0BBC-4811-A21C-13A8F4DC7620}"/>
              </a:ext>
            </a:extLst>
          </p:cNvPr>
          <p:cNvSpPr>
            <a:spLocks noGrp="1"/>
          </p:cNvSpPr>
          <p:nvPr>
            <p:ph type="sldNum" sz="quarter" idx="12"/>
          </p:nvPr>
        </p:nvSpPr>
        <p:spPr/>
        <p:txBody>
          <a:bodyPr/>
          <a:lstStyle/>
          <a:p>
            <a:fld id="{22F23D51-E6BF-466C-B920-72AEB2AF81CC}" type="slidenum">
              <a:rPr lang="en-GB" smtClean="0"/>
              <a:t>‹#›</a:t>
            </a:fld>
            <a:endParaRPr lang="en-GB"/>
          </a:p>
        </p:txBody>
      </p:sp>
      <p:sp>
        <p:nvSpPr>
          <p:cNvPr id="7" name="TextBox 6">
            <a:extLst>
              <a:ext uri="{FF2B5EF4-FFF2-40B4-BE49-F238E27FC236}">
                <a16:creationId xmlns:a16="http://schemas.microsoft.com/office/drawing/2014/main" id="{24BA307C-65F9-43E8-A095-83CE71E8AAE2}"/>
              </a:ext>
            </a:extLst>
          </p:cNvPr>
          <p:cNvSpPr txBox="1"/>
          <p:nvPr userDrawn="1"/>
        </p:nvSpPr>
        <p:spPr>
          <a:xfrm>
            <a:off x="1615441" y="6259810"/>
            <a:ext cx="8031480" cy="461665"/>
          </a:xfrm>
          <a:prstGeom prst="rect">
            <a:avLst/>
          </a:prstGeom>
          <a:noFill/>
        </p:spPr>
        <p:txBody>
          <a:bodyPr wrap="square" rtlCol="0" anchor="ctr">
            <a:spAutoFit/>
          </a:bodyPr>
          <a:lstStyle/>
          <a:p>
            <a:pPr algn="ctr"/>
            <a:r>
              <a:rPr lang="en-GB" sz="2400" b="1" dirty="0"/>
              <a:t>1</a:t>
            </a:r>
            <a:r>
              <a:rPr lang="en-GB" sz="2400" b="1" baseline="30000" dirty="0"/>
              <a:t>st</a:t>
            </a:r>
            <a:r>
              <a:rPr lang="en-GB" sz="2400" b="1" dirty="0"/>
              <a:t> </a:t>
            </a:r>
            <a:r>
              <a:rPr lang="en-GB" sz="2400" b="1" dirty="0" err="1"/>
              <a:t>iTEM</a:t>
            </a:r>
            <a:r>
              <a:rPr lang="en-GB" sz="2400" b="1" dirty="0"/>
              <a:t> Progress Meeting, CVUT, Prague, 18-19</a:t>
            </a:r>
            <a:r>
              <a:rPr lang="en-GB" sz="2400" b="1" baseline="30000" dirty="0"/>
              <a:t>th</a:t>
            </a:r>
            <a:r>
              <a:rPr lang="en-GB" sz="2400" b="1" dirty="0"/>
              <a:t> of May 2019</a:t>
            </a:r>
          </a:p>
        </p:txBody>
      </p:sp>
      <p:pic>
        <p:nvPicPr>
          <p:cNvPr id="8" name="Picture 7" descr="A screenshot of a cell phone&#10;&#10;Description automatically generated">
            <a:extLst>
              <a:ext uri="{FF2B5EF4-FFF2-40B4-BE49-F238E27FC236}">
                <a16:creationId xmlns:a16="http://schemas.microsoft.com/office/drawing/2014/main" id="{EA9FBFC0-F143-42A3-AE54-1E44FD0440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59" y="-90216"/>
            <a:ext cx="1645920" cy="126933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A78F2CE3-8A5D-42B9-AA97-AA9BD1C6F2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6600" y="274910"/>
            <a:ext cx="4953000" cy="1088906"/>
          </a:xfrm>
          <a:prstGeom prst="rect">
            <a:avLst/>
          </a:prstGeom>
        </p:spPr>
      </p:pic>
      <p:pic>
        <p:nvPicPr>
          <p:cNvPr id="10" name="Picture 9" descr="A close up of a logo&#10;&#10;Description automatically generated">
            <a:extLst>
              <a:ext uri="{FF2B5EF4-FFF2-40B4-BE49-F238E27FC236}">
                <a16:creationId xmlns:a16="http://schemas.microsoft.com/office/drawing/2014/main" id="{54D3E1D6-E229-4668-9115-573A8E3AD9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27921" y="6077203"/>
            <a:ext cx="2103120" cy="644272"/>
          </a:xfrm>
          <a:prstGeom prst="rect">
            <a:avLst/>
          </a:prstGeom>
        </p:spPr>
      </p:pic>
    </p:spTree>
    <p:extLst>
      <p:ext uri="{BB962C8B-B14F-4D97-AF65-F5344CB8AC3E}">
        <p14:creationId xmlns:p14="http://schemas.microsoft.com/office/powerpoint/2010/main" val="1217388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579F3-214F-4294-87C6-B0450AE2A2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152972-9D47-4BDA-908B-9793FADB0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A01868-2B84-4854-B025-858CE5FF7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D92A0-0169-4612-809C-4AFDDCDD2E33}" type="datetimeFigureOut">
              <a:rPr lang="en-GB" smtClean="0"/>
              <a:t>13/08/2019</a:t>
            </a:fld>
            <a:endParaRPr lang="en-GB"/>
          </a:p>
        </p:txBody>
      </p:sp>
      <p:sp>
        <p:nvSpPr>
          <p:cNvPr id="5" name="Footer Placeholder 4">
            <a:extLst>
              <a:ext uri="{FF2B5EF4-FFF2-40B4-BE49-F238E27FC236}">
                <a16:creationId xmlns:a16="http://schemas.microsoft.com/office/drawing/2014/main" id="{AE4441C2-CF0C-4F11-9E09-B00025D69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D0715D-29B6-425E-9064-861EBA577F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23D51-E6BF-466C-B920-72AEB2AF81CC}" type="slidenum">
              <a:rPr lang="en-GB" smtClean="0"/>
              <a:t>‹#›</a:t>
            </a:fld>
            <a:endParaRPr lang="en-GB"/>
          </a:p>
        </p:txBody>
      </p:sp>
    </p:spTree>
    <p:extLst>
      <p:ext uri="{BB962C8B-B14F-4D97-AF65-F5344CB8AC3E}">
        <p14:creationId xmlns:p14="http://schemas.microsoft.com/office/powerpoint/2010/main" val="239868426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item.teicrete.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forms.gle/oFUgDeCsSQwzX11K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forms.gle/x5c37rct2m8EDHSS9"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facebook.com/groups/428028164793735/?epa=SEARCH_BOX" TargetMode="External"/><Relationship Id="rId2" Type="http://schemas.openxmlformats.org/officeDocument/2006/relationships/hyperlink" Target="http://item.chania.teicrete.gr/"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us20.admin.mailchimp.com/templates/share-template?id=15723"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forms.gle/AwZ9H6vRzkE3ctRZ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3F3B-F9D9-48DE-A7E5-5EE44E3E4AB1}"/>
              </a:ext>
            </a:extLst>
          </p:cNvPr>
          <p:cNvSpPr>
            <a:spLocks noGrp="1"/>
          </p:cNvSpPr>
          <p:nvPr>
            <p:ph type="ctrTitle"/>
          </p:nvPr>
        </p:nvSpPr>
        <p:spPr>
          <a:xfrm>
            <a:off x="1248205" y="1512709"/>
            <a:ext cx="9144000" cy="2387600"/>
          </a:xfrm>
        </p:spPr>
        <p:txBody>
          <a:bodyPr/>
          <a:lstStyle/>
          <a:p>
            <a:r>
              <a:rPr lang="en-GB" dirty="0"/>
              <a:t>1st Progress Meeting </a:t>
            </a:r>
            <a:r>
              <a:rPr lang="en-GB" dirty="0" err="1"/>
              <a:t>iTEM</a:t>
            </a:r>
            <a:r>
              <a:rPr lang="en-GB" dirty="0"/>
              <a:t> Project </a:t>
            </a:r>
          </a:p>
        </p:txBody>
      </p:sp>
      <p:sp>
        <p:nvSpPr>
          <p:cNvPr id="3" name="Subtitle 2">
            <a:extLst>
              <a:ext uri="{FF2B5EF4-FFF2-40B4-BE49-F238E27FC236}">
                <a16:creationId xmlns:a16="http://schemas.microsoft.com/office/drawing/2014/main" id="{03521DAF-1BBE-48C9-A851-B7BB2DA9D567}"/>
              </a:ext>
            </a:extLst>
          </p:cNvPr>
          <p:cNvSpPr>
            <a:spLocks noGrp="1"/>
          </p:cNvSpPr>
          <p:nvPr>
            <p:ph type="subTitle" idx="1"/>
          </p:nvPr>
        </p:nvSpPr>
        <p:spPr>
          <a:xfrm>
            <a:off x="1524000" y="3250856"/>
            <a:ext cx="9144000" cy="1655762"/>
          </a:xfrm>
        </p:spPr>
        <p:txBody>
          <a:bodyPr/>
          <a:lstStyle/>
          <a:p>
            <a:r>
              <a:rPr lang="en-GB" dirty="0"/>
              <a:t>Visit us in: </a:t>
            </a:r>
            <a:r>
              <a:rPr lang="en-GB" dirty="0">
                <a:hlinkClick r:id="rId2"/>
              </a:rPr>
              <a:t>http://item.teicrete.gr</a:t>
            </a:r>
            <a:r>
              <a:rPr lang="en-GB" dirty="0"/>
              <a:t> </a:t>
            </a:r>
          </a:p>
        </p:txBody>
      </p:sp>
    </p:spTree>
    <p:extLst>
      <p:ext uri="{BB962C8B-B14F-4D97-AF65-F5344CB8AC3E}">
        <p14:creationId xmlns:p14="http://schemas.microsoft.com/office/powerpoint/2010/main" val="155667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4FF2-FF5A-4F4E-936E-DFEFC03CB550}"/>
              </a:ext>
            </a:extLst>
          </p:cNvPr>
          <p:cNvSpPr>
            <a:spLocks noGrp="1"/>
          </p:cNvSpPr>
          <p:nvPr>
            <p:ph type="title"/>
          </p:nvPr>
        </p:nvSpPr>
        <p:spPr>
          <a:xfrm>
            <a:off x="392430" y="216535"/>
            <a:ext cx="10515600" cy="1325563"/>
          </a:xfrm>
        </p:spPr>
        <p:txBody>
          <a:bodyPr/>
          <a:lstStyle/>
          <a:p>
            <a:r>
              <a:rPr lang="en-GB" dirty="0" err="1"/>
              <a:t>iTEM</a:t>
            </a:r>
            <a:r>
              <a:rPr lang="en-GB" dirty="0"/>
              <a:t> Key Principles </a:t>
            </a:r>
          </a:p>
        </p:txBody>
      </p:sp>
      <p:pic>
        <p:nvPicPr>
          <p:cNvPr id="3" name="Picture 2">
            <a:extLst>
              <a:ext uri="{FF2B5EF4-FFF2-40B4-BE49-F238E27FC236}">
                <a16:creationId xmlns:a16="http://schemas.microsoft.com/office/drawing/2014/main" id="{078EDB4D-C9C1-4584-9C27-38C8D989ED15}"/>
              </a:ext>
            </a:extLst>
          </p:cNvPr>
          <p:cNvPicPr>
            <a:picLocks noChangeAspect="1"/>
          </p:cNvPicPr>
          <p:nvPr/>
        </p:nvPicPr>
        <p:blipFill>
          <a:blip r:embed="rId2"/>
          <a:stretch>
            <a:fillRect/>
          </a:stretch>
        </p:blipFill>
        <p:spPr>
          <a:xfrm>
            <a:off x="171230" y="1542098"/>
            <a:ext cx="6058120" cy="4247983"/>
          </a:xfrm>
          <a:prstGeom prst="rect">
            <a:avLst/>
          </a:prstGeom>
        </p:spPr>
      </p:pic>
      <p:pic>
        <p:nvPicPr>
          <p:cNvPr id="4" name="Picture 3">
            <a:extLst>
              <a:ext uri="{FF2B5EF4-FFF2-40B4-BE49-F238E27FC236}">
                <a16:creationId xmlns:a16="http://schemas.microsoft.com/office/drawing/2014/main" id="{69944EC7-DEF8-4767-B944-C4DD6531CE05}"/>
              </a:ext>
            </a:extLst>
          </p:cNvPr>
          <p:cNvPicPr>
            <a:picLocks noChangeAspect="1"/>
          </p:cNvPicPr>
          <p:nvPr/>
        </p:nvPicPr>
        <p:blipFill>
          <a:blip r:embed="rId3"/>
          <a:stretch>
            <a:fillRect/>
          </a:stretch>
        </p:blipFill>
        <p:spPr>
          <a:xfrm>
            <a:off x="6950494" y="1729713"/>
            <a:ext cx="4670225" cy="3398573"/>
          </a:xfrm>
          <a:prstGeom prst="rect">
            <a:avLst/>
          </a:prstGeom>
        </p:spPr>
      </p:pic>
    </p:spTree>
    <p:extLst>
      <p:ext uri="{BB962C8B-B14F-4D97-AF65-F5344CB8AC3E}">
        <p14:creationId xmlns:p14="http://schemas.microsoft.com/office/powerpoint/2010/main" val="82871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58F3-4019-4DF5-98B3-F4BAD78D8362}"/>
              </a:ext>
            </a:extLst>
          </p:cNvPr>
          <p:cNvSpPr>
            <a:spLocks noGrp="1"/>
          </p:cNvSpPr>
          <p:nvPr>
            <p:ph type="ctrTitle"/>
          </p:nvPr>
        </p:nvSpPr>
        <p:spPr>
          <a:xfrm>
            <a:off x="1718310" y="2235200"/>
            <a:ext cx="9144000" cy="2387600"/>
          </a:xfrm>
        </p:spPr>
        <p:txBody>
          <a:bodyPr/>
          <a:lstStyle/>
          <a:p>
            <a:pPr>
              <a:lnSpc>
                <a:spcPct val="150000"/>
              </a:lnSpc>
            </a:pPr>
            <a:r>
              <a:rPr lang="en-GB" dirty="0"/>
              <a:t>Work Package One: Preparation</a:t>
            </a:r>
            <a:br>
              <a:rPr lang="en-GB" dirty="0"/>
            </a:br>
            <a:r>
              <a:rPr lang="en-GB" dirty="0"/>
              <a:t>Lead Organization: </a:t>
            </a:r>
            <a:r>
              <a:rPr lang="en-GB" dirty="0" err="1"/>
              <a:t>NUUz</a:t>
            </a:r>
            <a:r>
              <a:rPr lang="en-GB" dirty="0"/>
              <a:t> (Uzbekistan)</a:t>
            </a:r>
          </a:p>
        </p:txBody>
      </p:sp>
    </p:spTree>
    <p:extLst>
      <p:ext uri="{BB962C8B-B14F-4D97-AF65-F5344CB8AC3E}">
        <p14:creationId xmlns:p14="http://schemas.microsoft.com/office/powerpoint/2010/main" val="19874512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3FE8-0EE6-4A72-9B4C-6ED260DF1576}"/>
              </a:ext>
            </a:extLst>
          </p:cNvPr>
          <p:cNvSpPr>
            <a:spLocks noGrp="1"/>
          </p:cNvSpPr>
          <p:nvPr>
            <p:ph type="title"/>
          </p:nvPr>
        </p:nvSpPr>
        <p:spPr>
          <a:xfrm>
            <a:off x="266700" y="125095"/>
            <a:ext cx="10515600" cy="1325563"/>
          </a:xfrm>
        </p:spPr>
        <p:txBody>
          <a:bodyPr/>
          <a:lstStyle/>
          <a:p>
            <a:r>
              <a:rPr lang="en-GB" dirty="0"/>
              <a:t>Tasks Set Up in the Kick off Meeting </a:t>
            </a:r>
          </a:p>
        </p:txBody>
      </p:sp>
      <p:sp>
        <p:nvSpPr>
          <p:cNvPr id="3" name="Content Placeholder 2">
            <a:extLst>
              <a:ext uri="{FF2B5EF4-FFF2-40B4-BE49-F238E27FC236}">
                <a16:creationId xmlns:a16="http://schemas.microsoft.com/office/drawing/2014/main" id="{A4DD6654-5E6D-47D4-937A-A8FE9FB1E5F4}"/>
              </a:ext>
            </a:extLst>
          </p:cNvPr>
          <p:cNvSpPr>
            <a:spLocks noGrp="1"/>
          </p:cNvSpPr>
          <p:nvPr>
            <p:ph idx="1"/>
          </p:nvPr>
        </p:nvSpPr>
        <p:spPr>
          <a:xfrm>
            <a:off x="838200" y="1311275"/>
            <a:ext cx="10515600" cy="734695"/>
          </a:xfrm>
        </p:spPr>
        <p:txBody>
          <a:bodyPr/>
          <a:lstStyle/>
          <a:p>
            <a:r>
              <a:rPr lang="en-GB" dirty="0"/>
              <a:t>What was decided in CRETE’s meeting: </a:t>
            </a:r>
          </a:p>
        </p:txBody>
      </p:sp>
      <p:pic>
        <p:nvPicPr>
          <p:cNvPr id="4" name="Picture 3">
            <a:extLst>
              <a:ext uri="{FF2B5EF4-FFF2-40B4-BE49-F238E27FC236}">
                <a16:creationId xmlns:a16="http://schemas.microsoft.com/office/drawing/2014/main" id="{033381D5-4CEE-49B7-9B12-0535B68C4B91}"/>
              </a:ext>
            </a:extLst>
          </p:cNvPr>
          <p:cNvPicPr>
            <a:picLocks noChangeAspect="1"/>
          </p:cNvPicPr>
          <p:nvPr/>
        </p:nvPicPr>
        <p:blipFill>
          <a:blip r:embed="rId2"/>
          <a:stretch>
            <a:fillRect/>
          </a:stretch>
        </p:blipFill>
        <p:spPr>
          <a:xfrm>
            <a:off x="1808686" y="2381132"/>
            <a:ext cx="8745014" cy="3401688"/>
          </a:xfrm>
          <a:prstGeom prst="rect">
            <a:avLst/>
          </a:prstGeom>
        </p:spPr>
      </p:pic>
    </p:spTree>
    <p:extLst>
      <p:ext uri="{BB962C8B-B14F-4D97-AF65-F5344CB8AC3E}">
        <p14:creationId xmlns:p14="http://schemas.microsoft.com/office/powerpoint/2010/main" val="390789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3FE8-0EE6-4A72-9B4C-6ED260DF1576}"/>
              </a:ext>
            </a:extLst>
          </p:cNvPr>
          <p:cNvSpPr>
            <a:spLocks noGrp="1"/>
          </p:cNvSpPr>
          <p:nvPr>
            <p:ph type="title"/>
          </p:nvPr>
        </p:nvSpPr>
        <p:spPr>
          <a:xfrm>
            <a:off x="266700" y="125095"/>
            <a:ext cx="10515600" cy="1325563"/>
          </a:xfrm>
        </p:spPr>
        <p:txBody>
          <a:bodyPr/>
          <a:lstStyle/>
          <a:p>
            <a:r>
              <a:rPr lang="en-GB" dirty="0"/>
              <a:t>Tasks Set Up in the Kick off Meeting </a:t>
            </a:r>
          </a:p>
        </p:txBody>
      </p:sp>
      <p:sp>
        <p:nvSpPr>
          <p:cNvPr id="3" name="Content Placeholder 2">
            <a:extLst>
              <a:ext uri="{FF2B5EF4-FFF2-40B4-BE49-F238E27FC236}">
                <a16:creationId xmlns:a16="http://schemas.microsoft.com/office/drawing/2014/main" id="{A4DD6654-5E6D-47D4-937A-A8FE9FB1E5F4}"/>
              </a:ext>
            </a:extLst>
          </p:cNvPr>
          <p:cNvSpPr>
            <a:spLocks noGrp="1"/>
          </p:cNvSpPr>
          <p:nvPr>
            <p:ph idx="1"/>
          </p:nvPr>
        </p:nvSpPr>
        <p:spPr>
          <a:xfrm>
            <a:off x="838200" y="1311275"/>
            <a:ext cx="10515600" cy="734695"/>
          </a:xfrm>
        </p:spPr>
        <p:txBody>
          <a:bodyPr/>
          <a:lstStyle/>
          <a:p>
            <a:r>
              <a:rPr lang="en-GB" dirty="0"/>
              <a:t>What was decided in CRETE’s meeting: </a:t>
            </a:r>
          </a:p>
        </p:txBody>
      </p:sp>
      <p:pic>
        <p:nvPicPr>
          <p:cNvPr id="5" name="Picture 4">
            <a:extLst>
              <a:ext uri="{FF2B5EF4-FFF2-40B4-BE49-F238E27FC236}">
                <a16:creationId xmlns:a16="http://schemas.microsoft.com/office/drawing/2014/main" id="{4CC26980-5825-4B5E-816C-9CD7C97C44F4}"/>
              </a:ext>
            </a:extLst>
          </p:cNvPr>
          <p:cNvPicPr>
            <a:picLocks noChangeAspect="1"/>
          </p:cNvPicPr>
          <p:nvPr/>
        </p:nvPicPr>
        <p:blipFill>
          <a:blip r:embed="rId2"/>
          <a:stretch>
            <a:fillRect/>
          </a:stretch>
        </p:blipFill>
        <p:spPr>
          <a:xfrm>
            <a:off x="1298331" y="2263140"/>
            <a:ext cx="9318037" cy="3580765"/>
          </a:xfrm>
          <a:prstGeom prst="rect">
            <a:avLst/>
          </a:prstGeom>
        </p:spPr>
      </p:pic>
    </p:spTree>
    <p:extLst>
      <p:ext uri="{BB962C8B-B14F-4D97-AF65-F5344CB8AC3E}">
        <p14:creationId xmlns:p14="http://schemas.microsoft.com/office/powerpoint/2010/main" val="1449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3FE8-0EE6-4A72-9B4C-6ED260DF1576}"/>
              </a:ext>
            </a:extLst>
          </p:cNvPr>
          <p:cNvSpPr>
            <a:spLocks noGrp="1"/>
          </p:cNvSpPr>
          <p:nvPr>
            <p:ph type="title"/>
          </p:nvPr>
        </p:nvSpPr>
        <p:spPr>
          <a:xfrm>
            <a:off x="266700" y="125095"/>
            <a:ext cx="10515600" cy="1325563"/>
          </a:xfrm>
        </p:spPr>
        <p:txBody>
          <a:bodyPr/>
          <a:lstStyle/>
          <a:p>
            <a:r>
              <a:rPr lang="en-GB" dirty="0"/>
              <a:t>Tasks Set Up in the Kick off Meeting </a:t>
            </a:r>
          </a:p>
        </p:txBody>
      </p:sp>
      <p:sp>
        <p:nvSpPr>
          <p:cNvPr id="3" name="Content Placeholder 2">
            <a:extLst>
              <a:ext uri="{FF2B5EF4-FFF2-40B4-BE49-F238E27FC236}">
                <a16:creationId xmlns:a16="http://schemas.microsoft.com/office/drawing/2014/main" id="{A4DD6654-5E6D-47D4-937A-A8FE9FB1E5F4}"/>
              </a:ext>
            </a:extLst>
          </p:cNvPr>
          <p:cNvSpPr>
            <a:spLocks noGrp="1"/>
          </p:cNvSpPr>
          <p:nvPr>
            <p:ph idx="1"/>
          </p:nvPr>
        </p:nvSpPr>
        <p:spPr>
          <a:xfrm>
            <a:off x="838200" y="1207687"/>
            <a:ext cx="10515600" cy="734695"/>
          </a:xfrm>
        </p:spPr>
        <p:txBody>
          <a:bodyPr/>
          <a:lstStyle/>
          <a:p>
            <a:r>
              <a:rPr lang="en-GB" dirty="0"/>
              <a:t>Presentation by the Working Groups / Decisions to be Taken: </a:t>
            </a:r>
          </a:p>
        </p:txBody>
      </p:sp>
      <p:pic>
        <p:nvPicPr>
          <p:cNvPr id="4" name="Picture 3">
            <a:extLst>
              <a:ext uri="{FF2B5EF4-FFF2-40B4-BE49-F238E27FC236}">
                <a16:creationId xmlns:a16="http://schemas.microsoft.com/office/drawing/2014/main" id="{62751278-7143-4798-87DD-6D82311E1977}"/>
              </a:ext>
            </a:extLst>
          </p:cNvPr>
          <p:cNvPicPr>
            <a:picLocks noChangeAspect="1"/>
          </p:cNvPicPr>
          <p:nvPr/>
        </p:nvPicPr>
        <p:blipFill>
          <a:blip r:embed="rId2"/>
          <a:stretch>
            <a:fillRect/>
          </a:stretch>
        </p:blipFill>
        <p:spPr>
          <a:xfrm>
            <a:off x="2650344" y="2408017"/>
            <a:ext cx="6891311" cy="3609734"/>
          </a:xfrm>
          <a:prstGeom prst="rect">
            <a:avLst/>
          </a:prstGeom>
        </p:spPr>
      </p:pic>
      <p:sp>
        <p:nvSpPr>
          <p:cNvPr id="6" name="TextBox 5">
            <a:extLst>
              <a:ext uri="{FF2B5EF4-FFF2-40B4-BE49-F238E27FC236}">
                <a16:creationId xmlns:a16="http://schemas.microsoft.com/office/drawing/2014/main" id="{D4B062D4-A29F-45A0-9766-38CFED7DDA35}"/>
              </a:ext>
            </a:extLst>
          </p:cNvPr>
          <p:cNvSpPr txBox="1"/>
          <p:nvPr/>
        </p:nvSpPr>
        <p:spPr>
          <a:xfrm>
            <a:off x="2985999" y="2007907"/>
            <a:ext cx="5244580" cy="400110"/>
          </a:xfrm>
          <a:prstGeom prst="rect">
            <a:avLst/>
          </a:prstGeom>
          <a:noFill/>
        </p:spPr>
        <p:txBody>
          <a:bodyPr wrap="square" rtlCol="0" anchor="ctr">
            <a:spAutoFit/>
          </a:bodyPr>
          <a:lstStyle/>
          <a:p>
            <a:pPr algn="ctr"/>
            <a:r>
              <a:rPr lang="en-GB" sz="2000" b="1" dirty="0"/>
              <a:t>Presenter: Team One Leader HAC – Laure </a:t>
            </a:r>
          </a:p>
        </p:txBody>
      </p:sp>
    </p:spTree>
    <p:extLst>
      <p:ext uri="{BB962C8B-B14F-4D97-AF65-F5344CB8AC3E}">
        <p14:creationId xmlns:p14="http://schemas.microsoft.com/office/powerpoint/2010/main" val="12301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3FE8-0EE6-4A72-9B4C-6ED260DF1576}"/>
              </a:ext>
            </a:extLst>
          </p:cNvPr>
          <p:cNvSpPr>
            <a:spLocks noGrp="1"/>
          </p:cNvSpPr>
          <p:nvPr>
            <p:ph type="title"/>
          </p:nvPr>
        </p:nvSpPr>
        <p:spPr>
          <a:xfrm>
            <a:off x="266700" y="125095"/>
            <a:ext cx="10515600" cy="1325563"/>
          </a:xfrm>
        </p:spPr>
        <p:txBody>
          <a:bodyPr/>
          <a:lstStyle/>
          <a:p>
            <a:r>
              <a:rPr lang="en-GB" dirty="0"/>
              <a:t>Tasks Set Up in the Kick off Meeting </a:t>
            </a:r>
          </a:p>
        </p:txBody>
      </p:sp>
      <p:sp>
        <p:nvSpPr>
          <p:cNvPr id="3" name="Content Placeholder 2">
            <a:extLst>
              <a:ext uri="{FF2B5EF4-FFF2-40B4-BE49-F238E27FC236}">
                <a16:creationId xmlns:a16="http://schemas.microsoft.com/office/drawing/2014/main" id="{A4DD6654-5E6D-47D4-937A-A8FE9FB1E5F4}"/>
              </a:ext>
            </a:extLst>
          </p:cNvPr>
          <p:cNvSpPr>
            <a:spLocks noGrp="1"/>
          </p:cNvSpPr>
          <p:nvPr>
            <p:ph idx="1"/>
          </p:nvPr>
        </p:nvSpPr>
        <p:spPr>
          <a:xfrm>
            <a:off x="838200" y="1207687"/>
            <a:ext cx="10515600" cy="734695"/>
          </a:xfrm>
        </p:spPr>
        <p:txBody>
          <a:bodyPr/>
          <a:lstStyle/>
          <a:p>
            <a:r>
              <a:rPr lang="en-GB" dirty="0"/>
              <a:t>Presentation by the Working Groups / Decisions to be Taken: </a:t>
            </a:r>
          </a:p>
        </p:txBody>
      </p:sp>
      <p:sp>
        <p:nvSpPr>
          <p:cNvPr id="6" name="TextBox 5">
            <a:extLst>
              <a:ext uri="{FF2B5EF4-FFF2-40B4-BE49-F238E27FC236}">
                <a16:creationId xmlns:a16="http://schemas.microsoft.com/office/drawing/2014/main" id="{D4B062D4-A29F-45A0-9766-38CFED7DDA35}"/>
              </a:ext>
            </a:extLst>
          </p:cNvPr>
          <p:cNvSpPr txBox="1"/>
          <p:nvPr/>
        </p:nvSpPr>
        <p:spPr>
          <a:xfrm>
            <a:off x="2047760" y="2018853"/>
            <a:ext cx="7244830" cy="400110"/>
          </a:xfrm>
          <a:prstGeom prst="rect">
            <a:avLst/>
          </a:prstGeom>
          <a:noFill/>
        </p:spPr>
        <p:txBody>
          <a:bodyPr wrap="square" rtlCol="0" anchor="ctr">
            <a:spAutoFit/>
          </a:bodyPr>
          <a:lstStyle/>
          <a:p>
            <a:pPr algn="ctr"/>
            <a:r>
              <a:rPr lang="en-GB" sz="2000" b="1" dirty="0"/>
              <a:t>Presenter: Team Two  Leader HIT &amp; HMU – Nissim &amp; Kostas </a:t>
            </a:r>
          </a:p>
        </p:txBody>
      </p:sp>
      <p:pic>
        <p:nvPicPr>
          <p:cNvPr id="5" name="Picture 4">
            <a:extLst>
              <a:ext uri="{FF2B5EF4-FFF2-40B4-BE49-F238E27FC236}">
                <a16:creationId xmlns:a16="http://schemas.microsoft.com/office/drawing/2014/main" id="{C2103253-B508-4D43-B109-A8BB3B20DB91}"/>
              </a:ext>
            </a:extLst>
          </p:cNvPr>
          <p:cNvPicPr>
            <a:picLocks noChangeAspect="1"/>
          </p:cNvPicPr>
          <p:nvPr/>
        </p:nvPicPr>
        <p:blipFill>
          <a:blip r:embed="rId2"/>
          <a:stretch>
            <a:fillRect/>
          </a:stretch>
        </p:blipFill>
        <p:spPr>
          <a:xfrm>
            <a:off x="2597524" y="2418963"/>
            <a:ext cx="6695066" cy="3772616"/>
          </a:xfrm>
          <a:prstGeom prst="rect">
            <a:avLst/>
          </a:prstGeom>
        </p:spPr>
      </p:pic>
    </p:spTree>
    <p:extLst>
      <p:ext uri="{BB962C8B-B14F-4D97-AF65-F5344CB8AC3E}">
        <p14:creationId xmlns:p14="http://schemas.microsoft.com/office/powerpoint/2010/main" val="3985450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3FE8-0EE6-4A72-9B4C-6ED260DF1576}"/>
              </a:ext>
            </a:extLst>
          </p:cNvPr>
          <p:cNvSpPr>
            <a:spLocks noGrp="1"/>
          </p:cNvSpPr>
          <p:nvPr>
            <p:ph type="title"/>
          </p:nvPr>
        </p:nvSpPr>
        <p:spPr>
          <a:xfrm>
            <a:off x="266700" y="125095"/>
            <a:ext cx="10515600" cy="1325563"/>
          </a:xfrm>
        </p:spPr>
        <p:txBody>
          <a:bodyPr/>
          <a:lstStyle/>
          <a:p>
            <a:r>
              <a:rPr lang="en-GB" dirty="0"/>
              <a:t>Tasks Set Up in the Kick off Meeting </a:t>
            </a:r>
          </a:p>
        </p:txBody>
      </p:sp>
      <p:sp>
        <p:nvSpPr>
          <p:cNvPr id="3" name="Content Placeholder 2">
            <a:extLst>
              <a:ext uri="{FF2B5EF4-FFF2-40B4-BE49-F238E27FC236}">
                <a16:creationId xmlns:a16="http://schemas.microsoft.com/office/drawing/2014/main" id="{A4DD6654-5E6D-47D4-937A-A8FE9FB1E5F4}"/>
              </a:ext>
            </a:extLst>
          </p:cNvPr>
          <p:cNvSpPr>
            <a:spLocks noGrp="1"/>
          </p:cNvSpPr>
          <p:nvPr>
            <p:ph idx="1"/>
          </p:nvPr>
        </p:nvSpPr>
        <p:spPr>
          <a:xfrm>
            <a:off x="838200" y="1207687"/>
            <a:ext cx="10515600" cy="734695"/>
          </a:xfrm>
        </p:spPr>
        <p:txBody>
          <a:bodyPr/>
          <a:lstStyle/>
          <a:p>
            <a:r>
              <a:rPr lang="en-GB" dirty="0"/>
              <a:t>Presentation by the Working Groups / Decisions to be Taken: </a:t>
            </a:r>
          </a:p>
        </p:txBody>
      </p:sp>
      <p:sp>
        <p:nvSpPr>
          <p:cNvPr id="6" name="TextBox 5">
            <a:extLst>
              <a:ext uri="{FF2B5EF4-FFF2-40B4-BE49-F238E27FC236}">
                <a16:creationId xmlns:a16="http://schemas.microsoft.com/office/drawing/2014/main" id="{D4B062D4-A29F-45A0-9766-38CFED7DDA35}"/>
              </a:ext>
            </a:extLst>
          </p:cNvPr>
          <p:cNvSpPr txBox="1"/>
          <p:nvPr/>
        </p:nvSpPr>
        <p:spPr>
          <a:xfrm>
            <a:off x="2047760" y="2018853"/>
            <a:ext cx="7244830" cy="400110"/>
          </a:xfrm>
          <a:prstGeom prst="rect">
            <a:avLst/>
          </a:prstGeom>
          <a:noFill/>
        </p:spPr>
        <p:txBody>
          <a:bodyPr wrap="square" rtlCol="0" anchor="ctr">
            <a:spAutoFit/>
          </a:bodyPr>
          <a:lstStyle/>
          <a:p>
            <a:pPr algn="ctr"/>
            <a:r>
              <a:rPr lang="en-GB" sz="2000" b="1" dirty="0"/>
              <a:t>Presenter: Team Three  Leader FINKI – Ivan </a:t>
            </a:r>
          </a:p>
        </p:txBody>
      </p:sp>
      <p:pic>
        <p:nvPicPr>
          <p:cNvPr id="4" name="Picture 3">
            <a:extLst>
              <a:ext uri="{FF2B5EF4-FFF2-40B4-BE49-F238E27FC236}">
                <a16:creationId xmlns:a16="http://schemas.microsoft.com/office/drawing/2014/main" id="{950168F0-12FF-452A-9BA7-C8F2FDBEFAA7}"/>
              </a:ext>
            </a:extLst>
          </p:cNvPr>
          <p:cNvPicPr>
            <a:picLocks noChangeAspect="1"/>
          </p:cNvPicPr>
          <p:nvPr/>
        </p:nvPicPr>
        <p:blipFill>
          <a:blip r:embed="rId2"/>
          <a:stretch>
            <a:fillRect/>
          </a:stretch>
        </p:blipFill>
        <p:spPr>
          <a:xfrm>
            <a:off x="2816976" y="2533250"/>
            <a:ext cx="6875664" cy="3571861"/>
          </a:xfrm>
          <a:prstGeom prst="rect">
            <a:avLst/>
          </a:prstGeom>
        </p:spPr>
      </p:pic>
    </p:spTree>
    <p:extLst>
      <p:ext uri="{BB962C8B-B14F-4D97-AF65-F5344CB8AC3E}">
        <p14:creationId xmlns:p14="http://schemas.microsoft.com/office/powerpoint/2010/main" val="2634516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3FE8-0EE6-4A72-9B4C-6ED260DF1576}"/>
              </a:ext>
            </a:extLst>
          </p:cNvPr>
          <p:cNvSpPr>
            <a:spLocks noGrp="1"/>
          </p:cNvSpPr>
          <p:nvPr>
            <p:ph type="title"/>
          </p:nvPr>
        </p:nvSpPr>
        <p:spPr>
          <a:xfrm>
            <a:off x="266700" y="125095"/>
            <a:ext cx="10515600" cy="1325563"/>
          </a:xfrm>
        </p:spPr>
        <p:txBody>
          <a:bodyPr/>
          <a:lstStyle/>
          <a:p>
            <a:r>
              <a:rPr lang="en-GB" dirty="0"/>
              <a:t>Tasks Set Up in the Kick off Meeting </a:t>
            </a:r>
          </a:p>
        </p:txBody>
      </p:sp>
      <p:sp>
        <p:nvSpPr>
          <p:cNvPr id="3" name="Content Placeholder 2">
            <a:extLst>
              <a:ext uri="{FF2B5EF4-FFF2-40B4-BE49-F238E27FC236}">
                <a16:creationId xmlns:a16="http://schemas.microsoft.com/office/drawing/2014/main" id="{A4DD6654-5E6D-47D4-937A-A8FE9FB1E5F4}"/>
              </a:ext>
            </a:extLst>
          </p:cNvPr>
          <p:cNvSpPr>
            <a:spLocks noGrp="1"/>
          </p:cNvSpPr>
          <p:nvPr>
            <p:ph idx="1"/>
          </p:nvPr>
        </p:nvSpPr>
        <p:spPr>
          <a:xfrm>
            <a:off x="838200" y="1207687"/>
            <a:ext cx="10515600" cy="734695"/>
          </a:xfrm>
        </p:spPr>
        <p:txBody>
          <a:bodyPr/>
          <a:lstStyle/>
          <a:p>
            <a:r>
              <a:rPr lang="en-GB" dirty="0"/>
              <a:t>Presentation by the Working Groups / Decisions to be Taken: </a:t>
            </a:r>
          </a:p>
        </p:txBody>
      </p:sp>
      <p:sp>
        <p:nvSpPr>
          <p:cNvPr id="6" name="TextBox 5">
            <a:extLst>
              <a:ext uri="{FF2B5EF4-FFF2-40B4-BE49-F238E27FC236}">
                <a16:creationId xmlns:a16="http://schemas.microsoft.com/office/drawing/2014/main" id="{D4B062D4-A29F-45A0-9766-38CFED7DDA35}"/>
              </a:ext>
            </a:extLst>
          </p:cNvPr>
          <p:cNvSpPr txBox="1"/>
          <p:nvPr/>
        </p:nvSpPr>
        <p:spPr>
          <a:xfrm>
            <a:off x="2047760" y="2018853"/>
            <a:ext cx="7244830" cy="400110"/>
          </a:xfrm>
          <a:prstGeom prst="rect">
            <a:avLst/>
          </a:prstGeom>
          <a:noFill/>
        </p:spPr>
        <p:txBody>
          <a:bodyPr wrap="square" rtlCol="0" anchor="ctr">
            <a:spAutoFit/>
          </a:bodyPr>
          <a:lstStyle/>
          <a:p>
            <a:pPr algn="ctr"/>
            <a:r>
              <a:rPr lang="en-GB" sz="2000" b="1" dirty="0"/>
              <a:t>Presenter: Team Four  Leader CVUT – Eva  </a:t>
            </a:r>
          </a:p>
        </p:txBody>
      </p:sp>
      <p:pic>
        <p:nvPicPr>
          <p:cNvPr id="4" name="Picture 3">
            <a:extLst>
              <a:ext uri="{FF2B5EF4-FFF2-40B4-BE49-F238E27FC236}">
                <a16:creationId xmlns:a16="http://schemas.microsoft.com/office/drawing/2014/main" id="{20127D25-8697-4F8C-8195-C429807D780C}"/>
              </a:ext>
            </a:extLst>
          </p:cNvPr>
          <p:cNvPicPr>
            <a:picLocks noChangeAspect="1"/>
          </p:cNvPicPr>
          <p:nvPr/>
        </p:nvPicPr>
        <p:blipFill>
          <a:blip r:embed="rId2"/>
          <a:stretch>
            <a:fillRect/>
          </a:stretch>
        </p:blipFill>
        <p:spPr>
          <a:xfrm>
            <a:off x="2754453" y="2418963"/>
            <a:ext cx="7225728" cy="3698885"/>
          </a:xfrm>
          <a:prstGeom prst="rect">
            <a:avLst/>
          </a:prstGeom>
        </p:spPr>
      </p:pic>
    </p:spTree>
    <p:extLst>
      <p:ext uri="{BB962C8B-B14F-4D97-AF65-F5344CB8AC3E}">
        <p14:creationId xmlns:p14="http://schemas.microsoft.com/office/powerpoint/2010/main" val="294536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3FE8-0EE6-4A72-9B4C-6ED260DF1576}"/>
              </a:ext>
            </a:extLst>
          </p:cNvPr>
          <p:cNvSpPr>
            <a:spLocks noGrp="1"/>
          </p:cNvSpPr>
          <p:nvPr>
            <p:ph type="title"/>
          </p:nvPr>
        </p:nvSpPr>
        <p:spPr>
          <a:xfrm>
            <a:off x="266700" y="125095"/>
            <a:ext cx="10515600" cy="1325563"/>
          </a:xfrm>
        </p:spPr>
        <p:txBody>
          <a:bodyPr/>
          <a:lstStyle/>
          <a:p>
            <a:r>
              <a:rPr lang="en-GB" dirty="0"/>
              <a:t>Tasks Set Up in the Kick off Meeting </a:t>
            </a:r>
          </a:p>
        </p:txBody>
      </p:sp>
      <p:sp>
        <p:nvSpPr>
          <p:cNvPr id="3" name="Content Placeholder 2">
            <a:extLst>
              <a:ext uri="{FF2B5EF4-FFF2-40B4-BE49-F238E27FC236}">
                <a16:creationId xmlns:a16="http://schemas.microsoft.com/office/drawing/2014/main" id="{A4DD6654-5E6D-47D4-937A-A8FE9FB1E5F4}"/>
              </a:ext>
            </a:extLst>
          </p:cNvPr>
          <p:cNvSpPr>
            <a:spLocks noGrp="1"/>
          </p:cNvSpPr>
          <p:nvPr>
            <p:ph idx="1"/>
          </p:nvPr>
        </p:nvSpPr>
        <p:spPr>
          <a:xfrm>
            <a:off x="838200" y="1207687"/>
            <a:ext cx="10515600" cy="734695"/>
          </a:xfrm>
        </p:spPr>
        <p:txBody>
          <a:bodyPr/>
          <a:lstStyle/>
          <a:p>
            <a:r>
              <a:rPr lang="en-GB" dirty="0"/>
              <a:t>Presentation by the Working Groups / Decisions to be Taken: </a:t>
            </a:r>
          </a:p>
        </p:txBody>
      </p:sp>
      <p:sp>
        <p:nvSpPr>
          <p:cNvPr id="6" name="TextBox 5">
            <a:extLst>
              <a:ext uri="{FF2B5EF4-FFF2-40B4-BE49-F238E27FC236}">
                <a16:creationId xmlns:a16="http://schemas.microsoft.com/office/drawing/2014/main" id="{D4B062D4-A29F-45A0-9766-38CFED7DDA35}"/>
              </a:ext>
            </a:extLst>
          </p:cNvPr>
          <p:cNvSpPr txBox="1"/>
          <p:nvPr/>
        </p:nvSpPr>
        <p:spPr>
          <a:xfrm>
            <a:off x="2047760" y="2018853"/>
            <a:ext cx="7244830" cy="400110"/>
          </a:xfrm>
          <a:prstGeom prst="rect">
            <a:avLst/>
          </a:prstGeom>
          <a:noFill/>
        </p:spPr>
        <p:txBody>
          <a:bodyPr wrap="square" rtlCol="0" anchor="ctr">
            <a:spAutoFit/>
          </a:bodyPr>
          <a:lstStyle/>
          <a:p>
            <a:pPr algn="ctr"/>
            <a:r>
              <a:rPr lang="en-GB" sz="2000" b="1" dirty="0"/>
              <a:t>Presenter: Team Five  Leader UC – </a:t>
            </a:r>
            <a:r>
              <a:rPr lang="en-GB" sz="2000" b="1" dirty="0" err="1"/>
              <a:t>Armend</a:t>
            </a:r>
            <a:r>
              <a:rPr lang="en-GB" sz="2000" b="1" dirty="0"/>
              <a:t>  </a:t>
            </a:r>
          </a:p>
        </p:txBody>
      </p:sp>
      <p:pic>
        <p:nvPicPr>
          <p:cNvPr id="5" name="Picture 4">
            <a:extLst>
              <a:ext uri="{FF2B5EF4-FFF2-40B4-BE49-F238E27FC236}">
                <a16:creationId xmlns:a16="http://schemas.microsoft.com/office/drawing/2014/main" id="{298732BC-7EC6-4971-8B48-AF592BF40696}"/>
              </a:ext>
            </a:extLst>
          </p:cNvPr>
          <p:cNvPicPr>
            <a:picLocks noChangeAspect="1"/>
          </p:cNvPicPr>
          <p:nvPr/>
        </p:nvPicPr>
        <p:blipFill>
          <a:blip r:embed="rId2"/>
          <a:stretch>
            <a:fillRect/>
          </a:stretch>
        </p:blipFill>
        <p:spPr>
          <a:xfrm>
            <a:off x="2690770" y="2191458"/>
            <a:ext cx="7059019" cy="3585093"/>
          </a:xfrm>
          <a:prstGeom prst="rect">
            <a:avLst/>
          </a:prstGeom>
        </p:spPr>
      </p:pic>
    </p:spTree>
    <p:extLst>
      <p:ext uri="{BB962C8B-B14F-4D97-AF65-F5344CB8AC3E}">
        <p14:creationId xmlns:p14="http://schemas.microsoft.com/office/powerpoint/2010/main" val="1970182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3FE8-0EE6-4A72-9B4C-6ED260DF1576}"/>
              </a:ext>
            </a:extLst>
          </p:cNvPr>
          <p:cNvSpPr>
            <a:spLocks noGrp="1"/>
          </p:cNvSpPr>
          <p:nvPr>
            <p:ph type="title"/>
          </p:nvPr>
        </p:nvSpPr>
        <p:spPr>
          <a:xfrm>
            <a:off x="266700" y="125095"/>
            <a:ext cx="10515600" cy="1325563"/>
          </a:xfrm>
        </p:spPr>
        <p:txBody>
          <a:bodyPr/>
          <a:lstStyle/>
          <a:p>
            <a:r>
              <a:rPr lang="en-GB" dirty="0"/>
              <a:t>Tasks Set Up in the Kick off Meeting </a:t>
            </a:r>
          </a:p>
        </p:txBody>
      </p:sp>
      <p:sp>
        <p:nvSpPr>
          <p:cNvPr id="3" name="Content Placeholder 2">
            <a:extLst>
              <a:ext uri="{FF2B5EF4-FFF2-40B4-BE49-F238E27FC236}">
                <a16:creationId xmlns:a16="http://schemas.microsoft.com/office/drawing/2014/main" id="{A4DD6654-5E6D-47D4-937A-A8FE9FB1E5F4}"/>
              </a:ext>
            </a:extLst>
          </p:cNvPr>
          <p:cNvSpPr>
            <a:spLocks noGrp="1"/>
          </p:cNvSpPr>
          <p:nvPr>
            <p:ph idx="1"/>
          </p:nvPr>
        </p:nvSpPr>
        <p:spPr>
          <a:xfrm>
            <a:off x="838200" y="1207687"/>
            <a:ext cx="10515600" cy="734695"/>
          </a:xfrm>
        </p:spPr>
        <p:txBody>
          <a:bodyPr/>
          <a:lstStyle/>
          <a:p>
            <a:r>
              <a:rPr lang="en-GB" dirty="0"/>
              <a:t>Presentation by the Working Groups / Decisions to be Taken: </a:t>
            </a:r>
          </a:p>
        </p:txBody>
      </p:sp>
      <p:sp>
        <p:nvSpPr>
          <p:cNvPr id="6" name="TextBox 5">
            <a:extLst>
              <a:ext uri="{FF2B5EF4-FFF2-40B4-BE49-F238E27FC236}">
                <a16:creationId xmlns:a16="http://schemas.microsoft.com/office/drawing/2014/main" id="{D4B062D4-A29F-45A0-9766-38CFED7DDA35}"/>
              </a:ext>
            </a:extLst>
          </p:cNvPr>
          <p:cNvSpPr txBox="1"/>
          <p:nvPr/>
        </p:nvSpPr>
        <p:spPr>
          <a:xfrm>
            <a:off x="2047760" y="2018853"/>
            <a:ext cx="7244830" cy="400110"/>
          </a:xfrm>
          <a:prstGeom prst="rect">
            <a:avLst/>
          </a:prstGeom>
          <a:noFill/>
        </p:spPr>
        <p:txBody>
          <a:bodyPr wrap="square" rtlCol="0" anchor="ctr">
            <a:spAutoFit/>
          </a:bodyPr>
          <a:lstStyle/>
          <a:p>
            <a:pPr algn="ctr"/>
            <a:r>
              <a:rPr lang="en-GB" sz="2000" b="1" dirty="0"/>
              <a:t>Presenter: Team SIX  Leader UMIT– </a:t>
            </a:r>
            <a:r>
              <a:rPr lang="en-GB" sz="2000" b="1" dirty="0" err="1"/>
              <a:t>Elske</a:t>
            </a:r>
            <a:r>
              <a:rPr lang="en-GB" sz="2000" b="1" dirty="0"/>
              <a:t> </a:t>
            </a:r>
          </a:p>
        </p:txBody>
      </p:sp>
      <p:pic>
        <p:nvPicPr>
          <p:cNvPr id="4" name="Picture 3">
            <a:extLst>
              <a:ext uri="{FF2B5EF4-FFF2-40B4-BE49-F238E27FC236}">
                <a16:creationId xmlns:a16="http://schemas.microsoft.com/office/drawing/2014/main" id="{90376501-813E-4DF9-B8B4-73E50B81724A}"/>
              </a:ext>
            </a:extLst>
          </p:cNvPr>
          <p:cNvPicPr>
            <a:picLocks noChangeAspect="1"/>
          </p:cNvPicPr>
          <p:nvPr/>
        </p:nvPicPr>
        <p:blipFill>
          <a:blip r:embed="rId2"/>
          <a:stretch>
            <a:fillRect/>
          </a:stretch>
        </p:blipFill>
        <p:spPr>
          <a:xfrm>
            <a:off x="474459" y="2418963"/>
            <a:ext cx="6692151" cy="3684666"/>
          </a:xfrm>
          <a:prstGeom prst="rect">
            <a:avLst/>
          </a:prstGeom>
        </p:spPr>
      </p:pic>
      <p:pic>
        <p:nvPicPr>
          <p:cNvPr id="7" name="Picture 6">
            <a:extLst>
              <a:ext uri="{FF2B5EF4-FFF2-40B4-BE49-F238E27FC236}">
                <a16:creationId xmlns:a16="http://schemas.microsoft.com/office/drawing/2014/main" id="{3AF46396-E261-4F3C-9A15-3D1A22B23335}"/>
              </a:ext>
            </a:extLst>
          </p:cNvPr>
          <p:cNvPicPr>
            <a:picLocks noChangeAspect="1"/>
          </p:cNvPicPr>
          <p:nvPr/>
        </p:nvPicPr>
        <p:blipFill>
          <a:blip r:embed="rId3"/>
          <a:stretch>
            <a:fillRect/>
          </a:stretch>
        </p:blipFill>
        <p:spPr>
          <a:xfrm>
            <a:off x="5955259" y="2342492"/>
            <a:ext cx="6145301" cy="3145809"/>
          </a:xfrm>
          <a:prstGeom prst="rect">
            <a:avLst/>
          </a:prstGeom>
        </p:spPr>
      </p:pic>
    </p:spTree>
    <p:extLst>
      <p:ext uri="{BB962C8B-B14F-4D97-AF65-F5344CB8AC3E}">
        <p14:creationId xmlns:p14="http://schemas.microsoft.com/office/powerpoint/2010/main" val="3898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ABF-1D28-45F8-AB8F-3B610BF60E97}"/>
              </a:ext>
            </a:extLst>
          </p:cNvPr>
          <p:cNvSpPr>
            <a:spLocks noGrp="1"/>
          </p:cNvSpPr>
          <p:nvPr>
            <p:ph type="title"/>
          </p:nvPr>
        </p:nvSpPr>
        <p:spPr>
          <a:xfrm>
            <a:off x="392430" y="227965"/>
            <a:ext cx="10515600" cy="1325563"/>
          </a:xfrm>
        </p:spPr>
        <p:txBody>
          <a:bodyPr/>
          <a:lstStyle/>
          <a:p>
            <a:r>
              <a:rPr lang="en-GB" dirty="0"/>
              <a:t>1</a:t>
            </a:r>
            <a:r>
              <a:rPr lang="en-GB" baseline="30000" dirty="0"/>
              <a:t>st</a:t>
            </a:r>
            <a:r>
              <a:rPr lang="en-GB" dirty="0"/>
              <a:t> Progress Meeting</a:t>
            </a:r>
          </a:p>
        </p:txBody>
      </p:sp>
      <p:sp>
        <p:nvSpPr>
          <p:cNvPr id="3" name="Content Placeholder 2">
            <a:extLst>
              <a:ext uri="{FF2B5EF4-FFF2-40B4-BE49-F238E27FC236}">
                <a16:creationId xmlns:a16="http://schemas.microsoft.com/office/drawing/2014/main" id="{614499B8-F3B7-4FCC-8339-1B5859C4F7E7}"/>
              </a:ext>
            </a:extLst>
          </p:cNvPr>
          <p:cNvSpPr>
            <a:spLocks noGrp="1"/>
          </p:cNvSpPr>
          <p:nvPr>
            <p:ph idx="1"/>
          </p:nvPr>
        </p:nvSpPr>
        <p:spPr>
          <a:xfrm>
            <a:off x="838200" y="1253331"/>
            <a:ext cx="10515600" cy="4351338"/>
          </a:xfrm>
        </p:spPr>
        <p:txBody>
          <a:bodyPr anchor="ctr">
            <a:normAutofit/>
          </a:bodyPr>
          <a:lstStyle/>
          <a:p>
            <a:pPr marL="0" indent="0" algn="ctr">
              <a:buNone/>
            </a:pPr>
            <a:r>
              <a:rPr lang="en-GB" sz="4400" b="1" dirty="0"/>
              <a:t>Insert the Group Photo!!!!</a:t>
            </a:r>
          </a:p>
        </p:txBody>
      </p:sp>
    </p:spTree>
    <p:extLst>
      <p:ext uri="{BB962C8B-B14F-4D97-AF65-F5344CB8AC3E}">
        <p14:creationId xmlns:p14="http://schemas.microsoft.com/office/powerpoint/2010/main" val="127114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3FE8-0EE6-4A72-9B4C-6ED260DF1576}"/>
              </a:ext>
            </a:extLst>
          </p:cNvPr>
          <p:cNvSpPr>
            <a:spLocks noGrp="1"/>
          </p:cNvSpPr>
          <p:nvPr>
            <p:ph type="title"/>
          </p:nvPr>
        </p:nvSpPr>
        <p:spPr>
          <a:xfrm>
            <a:off x="266700" y="125095"/>
            <a:ext cx="10515600" cy="1325563"/>
          </a:xfrm>
        </p:spPr>
        <p:txBody>
          <a:bodyPr/>
          <a:lstStyle/>
          <a:p>
            <a:r>
              <a:rPr lang="en-GB" dirty="0"/>
              <a:t>Tasks Set Up in the Kick off Meeting </a:t>
            </a:r>
          </a:p>
        </p:txBody>
      </p:sp>
      <p:sp>
        <p:nvSpPr>
          <p:cNvPr id="3" name="Content Placeholder 2">
            <a:extLst>
              <a:ext uri="{FF2B5EF4-FFF2-40B4-BE49-F238E27FC236}">
                <a16:creationId xmlns:a16="http://schemas.microsoft.com/office/drawing/2014/main" id="{A4DD6654-5E6D-47D4-937A-A8FE9FB1E5F4}"/>
              </a:ext>
            </a:extLst>
          </p:cNvPr>
          <p:cNvSpPr>
            <a:spLocks noGrp="1"/>
          </p:cNvSpPr>
          <p:nvPr>
            <p:ph idx="1"/>
          </p:nvPr>
        </p:nvSpPr>
        <p:spPr>
          <a:xfrm>
            <a:off x="838200" y="1207687"/>
            <a:ext cx="10515600" cy="734695"/>
          </a:xfrm>
        </p:spPr>
        <p:txBody>
          <a:bodyPr/>
          <a:lstStyle/>
          <a:p>
            <a:r>
              <a:rPr lang="en-GB" dirty="0"/>
              <a:t>Presentation by the Working Groups / Decisions to be Taken: </a:t>
            </a:r>
          </a:p>
        </p:txBody>
      </p:sp>
      <p:sp>
        <p:nvSpPr>
          <p:cNvPr id="6" name="TextBox 5">
            <a:extLst>
              <a:ext uri="{FF2B5EF4-FFF2-40B4-BE49-F238E27FC236}">
                <a16:creationId xmlns:a16="http://schemas.microsoft.com/office/drawing/2014/main" id="{D4B062D4-A29F-45A0-9766-38CFED7DDA35}"/>
              </a:ext>
            </a:extLst>
          </p:cNvPr>
          <p:cNvSpPr txBox="1"/>
          <p:nvPr/>
        </p:nvSpPr>
        <p:spPr>
          <a:xfrm>
            <a:off x="2047760" y="2018853"/>
            <a:ext cx="7244830" cy="400110"/>
          </a:xfrm>
          <a:prstGeom prst="rect">
            <a:avLst/>
          </a:prstGeom>
          <a:noFill/>
        </p:spPr>
        <p:txBody>
          <a:bodyPr wrap="square" rtlCol="0" anchor="ctr">
            <a:spAutoFit/>
          </a:bodyPr>
          <a:lstStyle/>
          <a:p>
            <a:pPr algn="ctr"/>
            <a:r>
              <a:rPr lang="en-GB" sz="2000" b="1" dirty="0"/>
              <a:t>Presenter: Team Seven  Leader ULL– Rodrigo </a:t>
            </a:r>
          </a:p>
        </p:txBody>
      </p:sp>
      <p:pic>
        <p:nvPicPr>
          <p:cNvPr id="5" name="Picture 4">
            <a:extLst>
              <a:ext uri="{FF2B5EF4-FFF2-40B4-BE49-F238E27FC236}">
                <a16:creationId xmlns:a16="http://schemas.microsoft.com/office/drawing/2014/main" id="{CEE0F306-2FF9-48F5-97E5-9DF27B9EDB85}"/>
              </a:ext>
            </a:extLst>
          </p:cNvPr>
          <p:cNvPicPr>
            <a:picLocks noChangeAspect="1"/>
          </p:cNvPicPr>
          <p:nvPr/>
        </p:nvPicPr>
        <p:blipFill>
          <a:blip r:embed="rId2"/>
          <a:stretch>
            <a:fillRect/>
          </a:stretch>
        </p:blipFill>
        <p:spPr>
          <a:xfrm>
            <a:off x="2556510" y="2218908"/>
            <a:ext cx="7332022" cy="3753297"/>
          </a:xfrm>
          <a:prstGeom prst="rect">
            <a:avLst/>
          </a:prstGeom>
        </p:spPr>
      </p:pic>
    </p:spTree>
    <p:extLst>
      <p:ext uri="{BB962C8B-B14F-4D97-AF65-F5344CB8AC3E}">
        <p14:creationId xmlns:p14="http://schemas.microsoft.com/office/powerpoint/2010/main" val="36207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D3FE8-0EE6-4A72-9B4C-6ED260DF1576}"/>
              </a:ext>
            </a:extLst>
          </p:cNvPr>
          <p:cNvSpPr>
            <a:spLocks noGrp="1"/>
          </p:cNvSpPr>
          <p:nvPr>
            <p:ph type="title"/>
          </p:nvPr>
        </p:nvSpPr>
        <p:spPr>
          <a:xfrm>
            <a:off x="266700" y="125095"/>
            <a:ext cx="10515600" cy="1325563"/>
          </a:xfrm>
        </p:spPr>
        <p:txBody>
          <a:bodyPr/>
          <a:lstStyle/>
          <a:p>
            <a:r>
              <a:rPr lang="en-GB" dirty="0"/>
              <a:t>Tasks Set Up in the Kick off Meeting </a:t>
            </a:r>
          </a:p>
        </p:txBody>
      </p:sp>
      <p:sp>
        <p:nvSpPr>
          <p:cNvPr id="3" name="Content Placeholder 2">
            <a:extLst>
              <a:ext uri="{FF2B5EF4-FFF2-40B4-BE49-F238E27FC236}">
                <a16:creationId xmlns:a16="http://schemas.microsoft.com/office/drawing/2014/main" id="{A4DD6654-5E6D-47D4-937A-A8FE9FB1E5F4}"/>
              </a:ext>
            </a:extLst>
          </p:cNvPr>
          <p:cNvSpPr>
            <a:spLocks noGrp="1"/>
          </p:cNvSpPr>
          <p:nvPr>
            <p:ph idx="1"/>
          </p:nvPr>
        </p:nvSpPr>
        <p:spPr>
          <a:xfrm>
            <a:off x="838200" y="1207687"/>
            <a:ext cx="10515600" cy="734695"/>
          </a:xfrm>
        </p:spPr>
        <p:txBody>
          <a:bodyPr/>
          <a:lstStyle/>
          <a:p>
            <a:r>
              <a:rPr lang="en-GB" dirty="0"/>
              <a:t>Presentation by the Working Groups / Decisions to be Taken: </a:t>
            </a:r>
          </a:p>
        </p:txBody>
      </p:sp>
      <p:sp>
        <p:nvSpPr>
          <p:cNvPr id="6" name="TextBox 5">
            <a:extLst>
              <a:ext uri="{FF2B5EF4-FFF2-40B4-BE49-F238E27FC236}">
                <a16:creationId xmlns:a16="http://schemas.microsoft.com/office/drawing/2014/main" id="{D4B062D4-A29F-45A0-9766-38CFED7DDA35}"/>
              </a:ext>
            </a:extLst>
          </p:cNvPr>
          <p:cNvSpPr txBox="1"/>
          <p:nvPr/>
        </p:nvSpPr>
        <p:spPr>
          <a:xfrm>
            <a:off x="2047760" y="2018853"/>
            <a:ext cx="7244830" cy="400110"/>
          </a:xfrm>
          <a:prstGeom prst="rect">
            <a:avLst/>
          </a:prstGeom>
          <a:noFill/>
        </p:spPr>
        <p:txBody>
          <a:bodyPr wrap="square" rtlCol="0" anchor="ctr">
            <a:spAutoFit/>
          </a:bodyPr>
          <a:lstStyle/>
          <a:p>
            <a:pPr algn="ctr"/>
            <a:r>
              <a:rPr lang="en-GB" sz="2000" b="1" dirty="0"/>
              <a:t>Presenter: Team Eight  Leader WIS– Ronnie </a:t>
            </a:r>
          </a:p>
        </p:txBody>
      </p:sp>
      <p:pic>
        <p:nvPicPr>
          <p:cNvPr id="4" name="Picture 3">
            <a:extLst>
              <a:ext uri="{FF2B5EF4-FFF2-40B4-BE49-F238E27FC236}">
                <a16:creationId xmlns:a16="http://schemas.microsoft.com/office/drawing/2014/main" id="{A47DFC3C-AF4A-49D7-89F5-01B837E09AB0}"/>
              </a:ext>
            </a:extLst>
          </p:cNvPr>
          <p:cNvPicPr>
            <a:picLocks noChangeAspect="1"/>
          </p:cNvPicPr>
          <p:nvPr/>
        </p:nvPicPr>
        <p:blipFill>
          <a:blip r:embed="rId2"/>
          <a:stretch>
            <a:fillRect/>
          </a:stretch>
        </p:blipFill>
        <p:spPr>
          <a:xfrm>
            <a:off x="2465299" y="1801683"/>
            <a:ext cx="7873251" cy="4030355"/>
          </a:xfrm>
          <a:prstGeom prst="rect">
            <a:avLst/>
          </a:prstGeom>
        </p:spPr>
      </p:pic>
    </p:spTree>
    <p:extLst>
      <p:ext uri="{BB962C8B-B14F-4D97-AF65-F5344CB8AC3E}">
        <p14:creationId xmlns:p14="http://schemas.microsoft.com/office/powerpoint/2010/main" val="217322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0FAC-909D-4CA6-A5A7-0A112724C3D6}"/>
              </a:ext>
            </a:extLst>
          </p:cNvPr>
          <p:cNvSpPr>
            <a:spLocks noGrp="1"/>
          </p:cNvSpPr>
          <p:nvPr>
            <p:ph type="title"/>
          </p:nvPr>
        </p:nvSpPr>
        <p:spPr/>
        <p:txBody>
          <a:bodyPr/>
          <a:lstStyle/>
          <a:p>
            <a:r>
              <a:rPr lang="en-GB" dirty="0"/>
              <a:t>Deliverable 1.1</a:t>
            </a:r>
          </a:p>
        </p:txBody>
      </p:sp>
      <p:sp>
        <p:nvSpPr>
          <p:cNvPr id="3" name="Content Placeholder 2">
            <a:extLst>
              <a:ext uri="{FF2B5EF4-FFF2-40B4-BE49-F238E27FC236}">
                <a16:creationId xmlns:a16="http://schemas.microsoft.com/office/drawing/2014/main" id="{D6F30218-F84A-413F-A269-B5B0126E98FA}"/>
              </a:ext>
            </a:extLst>
          </p:cNvPr>
          <p:cNvSpPr>
            <a:spLocks noGrp="1"/>
          </p:cNvSpPr>
          <p:nvPr>
            <p:ph idx="1"/>
          </p:nvPr>
        </p:nvSpPr>
        <p:spPr>
          <a:xfrm>
            <a:off x="468630" y="2095817"/>
            <a:ext cx="11578590" cy="2666365"/>
          </a:xfrm>
        </p:spPr>
        <p:txBody>
          <a:bodyPr/>
          <a:lstStyle/>
          <a:p>
            <a:r>
              <a:rPr lang="en-GB" b="1" dirty="0"/>
              <a:t>Deliverable 1.1: </a:t>
            </a:r>
            <a:r>
              <a:rPr lang="en-GB" dirty="0"/>
              <a:t>Document Describing the topics to be integrated into Linear Algebra &amp; Calculus I – </a:t>
            </a:r>
            <a:r>
              <a:rPr lang="en-GB" dirty="0">
                <a:solidFill>
                  <a:srgbClr val="FF0000"/>
                </a:solidFill>
              </a:rPr>
              <a:t>01/04/2019</a:t>
            </a:r>
          </a:p>
          <a:p>
            <a:pPr marL="914400" lvl="1" indent="-457200">
              <a:buFont typeface="+mj-lt"/>
              <a:buAutoNum type="arabicPeriod"/>
            </a:pPr>
            <a:r>
              <a:rPr lang="en-GB" dirty="0"/>
              <a:t>Example from HMU from Lasers (Kostas)</a:t>
            </a:r>
          </a:p>
          <a:p>
            <a:pPr marL="914400" lvl="1" indent="-457200">
              <a:buFont typeface="+mj-lt"/>
              <a:buAutoNum type="arabicPeriod"/>
            </a:pPr>
            <a:r>
              <a:rPr lang="en-GB" dirty="0"/>
              <a:t>Example from HIT (Nissim)</a:t>
            </a:r>
          </a:p>
        </p:txBody>
      </p:sp>
    </p:spTree>
    <p:extLst>
      <p:ext uri="{BB962C8B-B14F-4D97-AF65-F5344CB8AC3E}">
        <p14:creationId xmlns:p14="http://schemas.microsoft.com/office/powerpoint/2010/main" val="3437106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0FAC-909D-4CA6-A5A7-0A112724C3D6}"/>
              </a:ext>
            </a:extLst>
          </p:cNvPr>
          <p:cNvSpPr>
            <a:spLocks noGrp="1"/>
          </p:cNvSpPr>
          <p:nvPr>
            <p:ph type="title"/>
          </p:nvPr>
        </p:nvSpPr>
        <p:spPr/>
        <p:txBody>
          <a:bodyPr/>
          <a:lstStyle/>
          <a:p>
            <a:r>
              <a:rPr lang="en-GB" dirty="0"/>
              <a:t>Deliverable 1.1</a:t>
            </a:r>
          </a:p>
        </p:txBody>
      </p:sp>
      <p:sp>
        <p:nvSpPr>
          <p:cNvPr id="3" name="Content Placeholder 2">
            <a:extLst>
              <a:ext uri="{FF2B5EF4-FFF2-40B4-BE49-F238E27FC236}">
                <a16:creationId xmlns:a16="http://schemas.microsoft.com/office/drawing/2014/main" id="{D6F30218-F84A-413F-A269-B5B0126E98FA}"/>
              </a:ext>
            </a:extLst>
          </p:cNvPr>
          <p:cNvSpPr>
            <a:spLocks noGrp="1"/>
          </p:cNvSpPr>
          <p:nvPr>
            <p:ph idx="1"/>
          </p:nvPr>
        </p:nvSpPr>
        <p:spPr>
          <a:xfrm>
            <a:off x="468630" y="2095817"/>
            <a:ext cx="11578590" cy="2666365"/>
          </a:xfrm>
        </p:spPr>
        <p:txBody>
          <a:bodyPr/>
          <a:lstStyle/>
          <a:p>
            <a:r>
              <a:rPr lang="en-GB" b="1" dirty="0"/>
              <a:t>Deliverable 1.2: </a:t>
            </a:r>
            <a:r>
              <a:rPr lang="en-GB" dirty="0"/>
              <a:t>Document describing the methodology of measuring the baseline – </a:t>
            </a:r>
            <a:r>
              <a:rPr lang="en-GB" dirty="0">
                <a:solidFill>
                  <a:srgbClr val="FF0000"/>
                </a:solidFill>
              </a:rPr>
              <a:t>01/04/2019</a:t>
            </a:r>
          </a:p>
          <a:p>
            <a:pPr marL="914400" lvl="1" indent="-457200">
              <a:buFont typeface="+mj-lt"/>
              <a:buAutoNum type="arabicPeriod"/>
            </a:pPr>
            <a:r>
              <a:rPr lang="en-GB" dirty="0"/>
              <a:t>Measuring the baseline of math knowledge &amp; student’s attitudes towards maths </a:t>
            </a:r>
          </a:p>
          <a:p>
            <a:pPr marL="914400" lvl="1" indent="-457200">
              <a:buFont typeface="+mj-lt"/>
              <a:buAutoNum type="arabicPeriod"/>
            </a:pPr>
            <a:r>
              <a:rPr lang="en-GB" dirty="0"/>
              <a:t>Describe the metrics &amp; mode of operation (how to measure)</a:t>
            </a:r>
          </a:p>
        </p:txBody>
      </p:sp>
    </p:spTree>
    <p:extLst>
      <p:ext uri="{BB962C8B-B14F-4D97-AF65-F5344CB8AC3E}">
        <p14:creationId xmlns:p14="http://schemas.microsoft.com/office/powerpoint/2010/main" val="93748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0FAC-909D-4CA6-A5A7-0A112724C3D6}"/>
              </a:ext>
            </a:extLst>
          </p:cNvPr>
          <p:cNvSpPr>
            <a:spLocks noGrp="1"/>
          </p:cNvSpPr>
          <p:nvPr>
            <p:ph type="title"/>
          </p:nvPr>
        </p:nvSpPr>
        <p:spPr/>
        <p:txBody>
          <a:bodyPr/>
          <a:lstStyle/>
          <a:p>
            <a:r>
              <a:rPr lang="en-GB" dirty="0"/>
              <a:t>Deliverable 1.3</a:t>
            </a:r>
          </a:p>
        </p:txBody>
      </p:sp>
      <p:sp>
        <p:nvSpPr>
          <p:cNvPr id="3" name="Content Placeholder 2">
            <a:extLst>
              <a:ext uri="{FF2B5EF4-FFF2-40B4-BE49-F238E27FC236}">
                <a16:creationId xmlns:a16="http://schemas.microsoft.com/office/drawing/2014/main" id="{D6F30218-F84A-413F-A269-B5B0126E98FA}"/>
              </a:ext>
            </a:extLst>
          </p:cNvPr>
          <p:cNvSpPr>
            <a:spLocks noGrp="1"/>
          </p:cNvSpPr>
          <p:nvPr>
            <p:ph idx="1"/>
          </p:nvPr>
        </p:nvSpPr>
        <p:spPr>
          <a:xfrm>
            <a:off x="468630" y="1844357"/>
            <a:ext cx="11578590" cy="3344863"/>
          </a:xfrm>
        </p:spPr>
        <p:txBody>
          <a:bodyPr>
            <a:normAutofit/>
          </a:bodyPr>
          <a:lstStyle/>
          <a:p>
            <a:r>
              <a:rPr lang="en-GB" b="1" dirty="0"/>
              <a:t>Deliverable 1.3: </a:t>
            </a:r>
            <a:r>
              <a:rPr lang="en-GB" dirty="0"/>
              <a:t>Requirements for a tool that early identifies students at risk of falling behind  – </a:t>
            </a:r>
            <a:r>
              <a:rPr lang="en-GB" dirty="0">
                <a:solidFill>
                  <a:srgbClr val="FF0000"/>
                </a:solidFill>
              </a:rPr>
              <a:t>01/04/2019</a:t>
            </a:r>
          </a:p>
          <a:p>
            <a:pPr marL="914400" lvl="1" indent="-457200">
              <a:buFont typeface="+mj-lt"/>
              <a:buAutoNum type="arabicPeriod"/>
            </a:pPr>
            <a:r>
              <a:rPr lang="en-GB" dirty="0"/>
              <a:t>Frequent On line Assessments  </a:t>
            </a:r>
          </a:p>
          <a:p>
            <a:pPr marL="914400" lvl="1" indent="-457200">
              <a:buFont typeface="+mj-lt"/>
              <a:buAutoNum type="arabicPeriod"/>
            </a:pPr>
            <a:r>
              <a:rPr lang="en-GB" dirty="0"/>
              <a:t>Based on the Asynchronous Platform each test Institution employs e.g. Moodle is suggested because of the UKIM experience in using it  </a:t>
            </a:r>
          </a:p>
        </p:txBody>
      </p:sp>
    </p:spTree>
    <p:extLst>
      <p:ext uri="{BB962C8B-B14F-4D97-AF65-F5344CB8AC3E}">
        <p14:creationId xmlns:p14="http://schemas.microsoft.com/office/powerpoint/2010/main" val="2170369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58F3-4019-4DF5-98B3-F4BAD78D8362}"/>
              </a:ext>
            </a:extLst>
          </p:cNvPr>
          <p:cNvSpPr>
            <a:spLocks noGrp="1"/>
          </p:cNvSpPr>
          <p:nvPr>
            <p:ph type="ctrTitle"/>
          </p:nvPr>
        </p:nvSpPr>
        <p:spPr>
          <a:xfrm>
            <a:off x="1718310" y="2235200"/>
            <a:ext cx="9144000" cy="2387600"/>
          </a:xfrm>
        </p:spPr>
        <p:txBody>
          <a:bodyPr/>
          <a:lstStyle/>
          <a:p>
            <a:pPr>
              <a:lnSpc>
                <a:spcPct val="150000"/>
              </a:lnSpc>
            </a:pPr>
            <a:r>
              <a:rPr lang="en-GB" dirty="0"/>
              <a:t>Work Package Two: Development</a:t>
            </a:r>
            <a:br>
              <a:rPr lang="en-GB" dirty="0"/>
            </a:br>
            <a:r>
              <a:rPr lang="en-GB" dirty="0"/>
              <a:t>Lead Organization: HIT (Israel)</a:t>
            </a:r>
          </a:p>
        </p:txBody>
      </p:sp>
    </p:spTree>
    <p:extLst>
      <p:ext uri="{BB962C8B-B14F-4D97-AF65-F5344CB8AC3E}">
        <p14:creationId xmlns:p14="http://schemas.microsoft.com/office/powerpoint/2010/main" val="39108485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B82A-1779-481A-A486-89AC0181CB0D}"/>
              </a:ext>
            </a:extLst>
          </p:cNvPr>
          <p:cNvSpPr>
            <a:spLocks noGrp="1"/>
          </p:cNvSpPr>
          <p:nvPr>
            <p:ph type="title"/>
          </p:nvPr>
        </p:nvSpPr>
        <p:spPr/>
        <p:txBody>
          <a:bodyPr/>
          <a:lstStyle/>
          <a:p>
            <a:r>
              <a:rPr lang="en-GB" dirty="0"/>
              <a:t>Deliverable 2.1</a:t>
            </a:r>
          </a:p>
        </p:txBody>
      </p:sp>
      <p:sp>
        <p:nvSpPr>
          <p:cNvPr id="3" name="Content Placeholder 2">
            <a:extLst>
              <a:ext uri="{FF2B5EF4-FFF2-40B4-BE49-F238E27FC236}">
                <a16:creationId xmlns:a16="http://schemas.microsoft.com/office/drawing/2014/main" id="{6EC974AA-4288-4E61-A041-B8F6980670A2}"/>
              </a:ext>
            </a:extLst>
          </p:cNvPr>
          <p:cNvSpPr>
            <a:spLocks noGrp="1"/>
          </p:cNvSpPr>
          <p:nvPr>
            <p:ph idx="1"/>
          </p:nvPr>
        </p:nvSpPr>
        <p:spPr>
          <a:xfrm>
            <a:off x="152400" y="1690688"/>
            <a:ext cx="11887200" cy="4351338"/>
          </a:xfrm>
        </p:spPr>
        <p:txBody>
          <a:bodyPr>
            <a:normAutofit fontScale="92500"/>
          </a:bodyPr>
          <a:lstStyle/>
          <a:p>
            <a:r>
              <a:rPr lang="en-GB" b="1" dirty="0"/>
              <a:t>Deliverable 2.1: </a:t>
            </a:r>
            <a:r>
              <a:rPr lang="en-GB" dirty="0"/>
              <a:t>Educational Material &amp; Teaching Guide Manual – </a:t>
            </a:r>
            <a:r>
              <a:rPr lang="en-GB" b="1" dirty="0"/>
              <a:t>01/04/2020</a:t>
            </a:r>
          </a:p>
          <a:p>
            <a:pPr marL="914400" lvl="1" indent="-457200">
              <a:buFont typeface="+mj-lt"/>
              <a:buAutoNum type="arabicPeriod"/>
            </a:pPr>
            <a:r>
              <a:rPr lang="en-GB" dirty="0"/>
              <a:t>Lecture Notes in Linear Algebra and Calculus I enriched with real life problems and applications from other scientific topics</a:t>
            </a:r>
          </a:p>
          <a:p>
            <a:pPr marL="914400" lvl="1" indent="-457200">
              <a:buFont typeface="+mj-lt"/>
              <a:buAutoNum type="arabicPeriod"/>
            </a:pPr>
            <a:r>
              <a:rPr lang="en-GB" dirty="0"/>
              <a:t>Construction of a teaching manual that describes (a) how to motivate students; (b) secure feedback to monitor their progress; and (c) establish extra help to those one that fell back </a:t>
            </a:r>
          </a:p>
          <a:p>
            <a:pPr marL="914400" lvl="1" indent="-457200">
              <a:buFont typeface="+mj-lt"/>
              <a:buAutoNum type="arabicPeriod"/>
            </a:pPr>
            <a:r>
              <a:rPr lang="en-GB" dirty="0"/>
              <a:t>Each real life topic should be clearly linked with definitions from Linear Algebra and Calculus</a:t>
            </a:r>
          </a:p>
          <a:p>
            <a:pPr marL="914400" lvl="1" indent="-457200">
              <a:buFont typeface="+mj-lt"/>
              <a:buAutoNum type="arabicPeriod"/>
            </a:pPr>
            <a:r>
              <a:rPr lang="en-GB" dirty="0"/>
              <a:t>Each Test Institution should develop four such examples     </a:t>
            </a:r>
            <a:endParaRPr lang="en-GB" b="1" dirty="0"/>
          </a:p>
        </p:txBody>
      </p:sp>
    </p:spTree>
    <p:extLst>
      <p:ext uri="{BB962C8B-B14F-4D97-AF65-F5344CB8AC3E}">
        <p14:creationId xmlns:p14="http://schemas.microsoft.com/office/powerpoint/2010/main" val="100555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7B5D-0434-4BE7-895F-73DF054D2651}"/>
              </a:ext>
            </a:extLst>
          </p:cNvPr>
          <p:cNvSpPr>
            <a:spLocks noGrp="1"/>
          </p:cNvSpPr>
          <p:nvPr>
            <p:ph type="title"/>
          </p:nvPr>
        </p:nvSpPr>
        <p:spPr/>
        <p:txBody>
          <a:bodyPr/>
          <a:lstStyle/>
          <a:p>
            <a:r>
              <a:rPr lang="en-GB" dirty="0"/>
              <a:t>Deliverable 2.1</a:t>
            </a:r>
          </a:p>
        </p:txBody>
      </p:sp>
      <p:pic>
        <p:nvPicPr>
          <p:cNvPr id="4" name="Picture 3">
            <a:extLst>
              <a:ext uri="{FF2B5EF4-FFF2-40B4-BE49-F238E27FC236}">
                <a16:creationId xmlns:a16="http://schemas.microsoft.com/office/drawing/2014/main" id="{8EC009CF-35DB-4683-B6A0-7F7027A5A02C}"/>
              </a:ext>
            </a:extLst>
          </p:cNvPr>
          <p:cNvPicPr>
            <a:picLocks noChangeAspect="1"/>
          </p:cNvPicPr>
          <p:nvPr/>
        </p:nvPicPr>
        <p:blipFill>
          <a:blip r:embed="rId2"/>
          <a:stretch>
            <a:fillRect/>
          </a:stretch>
        </p:blipFill>
        <p:spPr>
          <a:xfrm>
            <a:off x="411125" y="1775341"/>
            <a:ext cx="11190679" cy="4319039"/>
          </a:xfrm>
          <a:prstGeom prst="rect">
            <a:avLst/>
          </a:prstGeom>
        </p:spPr>
      </p:pic>
      <p:sp>
        <p:nvSpPr>
          <p:cNvPr id="5" name="TextBox 4">
            <a:extLst>
              <a:ext uri="{FF2B5EF4-FFF2-40B4-BE49-F238E27FC236}">
                <a16:creationId xmlns:a16="http://schemas.microsoft.com/office/drawing/2014/main" id="{200B598F-7B99-493C-A758-C4C861B5EC78}"/>
              </a:ext>
            </a:extLst>
          </p:cNvPr>
          <p:cNvSpPr txBox="1"/>
          <p:nvPr/>
        </p:nvSpPr>
        <p:spPr>
          <a:xfrm>
            <a:off x="2604135" y="5294280"/>
            <a:ext cx="6983730" cy="461665"/>
          </a:xfrm>
          <a:prstGeom prst="rect">
            <a:avLst/>
          </a:prstGeom>
          <a:noFill/>
        </p:spPr>
        <p:txBody>
          <a:bodyPr wrap="square" rtlCol="0">
            <a:spAutoFit/>
          </a:bodyPr>
          <a:lstStyle/>
          <a:p>
            <a:pPr algn="ctr"/>
            <a:r>
              <a:rPr lang="en-GB" sz="2400" b="1" dirty="0"/>
              <a:t>Deadline: 14/12/2019</a:t>
            </a:r>
          </a:p>
        </p:txBody>
      </p:sp>
    </p:spTree>
    <p:extLst>
      <p:ext uri="{BB962C8B-B14F-4D97-AF65-F5344CB8AC3E}">
        <p14:creationId xmlns:p14="http://schemas.microsoft.com/office/powerpoint/2010/main" val="1175870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5B5D-5C94-4384-B0D6-9738CFCB6F6A}"/>
              </a:ext>
            </a:extLst>
          </p:cNvPr>
          <p:cNvSpPr>
            <a:spLocks noGrp="1"/>
          </p:cNvSpPr>
          <p:nvPr>
            <p:ph type="title"/>
          </p:nvPr>
        </p:nvSpPr>
        <p:spPr/>
        <p:txBody>
          <a:bodyPr/>
          <a:lstStyle/>
          <a:p>
            <a:r>
              <a:rPr lang="en-GB" dirty="0"/>
              <a:t>Deliverable 2.2</a:t>
            </a:r>
          </a:p>
        </p:txBody>
      </p:sp>
      <p:sp>
        <p:nvSpPr>
          <p:cNvPr id="3" name="Content Placeholder 2">
            <a:extLst>
              <a:ext uri="{FF2B5EF4-FFF2-40B4-BE49-F238E27FC236}">
                <a16:creationId xmlns:a16="http://schemas.microsoft.com/office/drawing/2014/main" id="{64526267-8553-47E1-8530-02007C765E27}"/>
              </a:ext>
            </a:extLst>
          </p:cNvPr>
          <p:cNvSpPr>
            <a:spLocks noGrp="1"/>
          </p:cNvSpPr>
          <p:nvPr>
            <p:ph idx="1"/>
          </p:nvPr>
        </p:nvSpPr>
        <p:spPr>
          <a:xfrm>
            <a:off x="163830" y="1690688"/>
            <a:ext cx="11864340" cy="4351338"/>
          </a:xfrm>
        </p:spPr>
        <p:txBody>
          <a:bodyPr>
            <a:normAutofit/>
          </a:bodyPr>
          <a:lstStyle/>
          <a:p>
            <a:pPr algn="just"/>
            <a:r>
              <a:rPr lang="en-GB" sz="2400" b="1" dirty="0"/>
              <a:t>Deliverable 2.2: Training Seminars </a:t>
            </a:r>
            <a:r>
              <a:rPr lang="en-GB" sz="2400" dirty="0"/>
              <a:t>in innovative teaching methodologies &amp; produced educational material for Academics in Maths (and in STEM in general) – </a:t>
            </a:r>
            <a:r>
              <a:rPr lang="en-GB" sz="2400" b="1" dirty="0"/>
              <a:t>31/08/2021</a:t>
            </a:r>
          </a:p>
          <a:p>
            <a:pPr marL="914400" lvl="1" indent="-457200" algn="just">
              <a:buFont typeface="+mj-lt"/>
              <a:buAutoNum type="arabicPeriod"/>
            </a:pPr>
            <a:r>
              <a:rPr lang="en-GB" sz="2000" dirty="0"/>
              <a:t>Targeted training in PBL and POBL teaching methods – provided by AAU </a:t>
            </a:r>
          </a:p>
          <a:p>
            <a:pPr marL="914400" lvl="1" indent="-457200" algn="just">
              <a:buFont typeface="+mj-lt"/>
              <a:buAutoNum type="arabicPeriod"/>
            </a:pPr>
            <a:r>
              <a:rPr lang="en-GB" sz="2000" dirty="0"/>
              <a:t>Make students work independently </a:t>
            </a:r>
          </a:p>
          <a:p>
            <a:pPr marL="914400" lvl="1" indent="-457200" algn="just">
              <a:buFont typeface="+mj-lt"/>
              <a:buAutoNum type="arabicPeriod"/>
            </a:pPr>
            <a:r>
              <a:rPr lang="en-GB" sz="2000" dirty="0"/>
              <a:t>Enhance team working spirits among students to address a problem </a:t>
            </a:r>
          </a:p>
          <a:p>
            <a:pPr marL="914400" lvl="1" indent="-457200" algn="just">
              <a:buFont typeface="+mj-lt"/>
              <a:buAutoNum type="arabicPeriod"/>
            </a:pPr>
            <a:r>
              <a:rPr lang="en-GB" sz="2000" dirty="0"/>
              <a:t>Introduce problems from Industry to be challenged using fundamental Math tools &amp; knowledge</a:t>
            </a:r>
          </a:p>
          <a:p>
            <a:pPr marL="914400" lvl="1" indent="-457200" algn="just">
              <a:buFont typeface="+mj-lt"/>
              <a:buAutoNum type="arabicPeriod"/>
            </a:pPr>
            <a:r>
              <a:rPr lang="en-GB" sz="2000" dirty="0"/>
              <a:t>Help them to use ICT tools during lecture and studying sessions   </a:t>
            </a:r>
          </a:p>
        </p:txBody>
      </p:sp>
    </p:spTree>
    <p:extLst>
      <p:ext uri="{BB962C8B-B14F-4D97-AF65-F5344CB8AC3E}">
        <p14:creationId xmlns:p14="http://schemas.microsoft.com/office/powerpoint/2010/main" val="115757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9936-F367-44C7-B351-FB60DFC67BF0}"/>
              </a:ext>
            </a:extLst>
          </p:cNvPr>
          <p:cNvSpPr>
            <a:spLocks noGrp="1"/>
          </p:cNvSpPr>
          <p:nvPr>
            <p:ph type="title"/>
          </p:nvPr>
        </p:nvSpPr>
        <p:spPr/>
        <p:txBody>
          <a:bodyPr/>
          <a:lstStyle/>
          <a:p>
            <a:r>
              <a:rPr lang="en-GB" dirty="0"/>
              <a:t>Deliverable 2.2</a:t>
            </a:r>
          </a:p>
        </p:txBody>
      </p:sp>
      <p:sp>
        <p:nvSpPr>
          <p:cNvPr id="3" name="Content Placeholder 2">
            <a:extLst>
              <a:ext uri="{FF2B5EF4-FFF2-40B4-BE49-F238E27FC236}">
                <a16:creationId xmlns:a16="http://schemas.microsoft.com/office/drawing/2014/main" id="{98BD87F9-F6C7-4D41-AC6F-0AD1D0FFCDE9}"/>
              </a:ext>
            </a:extLst>
          </p:cNvPr>
          <p:cNvSpPr>
            <a:spLocks noGrp="1"/>
          </p:cNvSpPr>
          <p:nvPr>
            <p:ph idx="1"/>
          </p:nvPr>
        </p:nvSpPr>
        <p:spPr>
          <a:xfrm>
            <a:off x="198120" y="1690688"/>
            <a:ext cx="11795760" cy="4351338"/>
          </a:xfrm>
        </p:spPr>
        <p:txBody>
          <a:bodyPr/>
          <a:lstStyle/>
          <a:p>
            <a:r>
              <a:rPr lang="en-GB" b="1" dirty="0"/>
              <a:t>Teaching Material</a:t>
            </a:r>
            <a:r>
              <a:rPr lang="en-GB" dirty="0"/>
              <a:t>: CVUT, AAU, KSU and ULL prepare a document &amp; videos that provide tips to MATH teachers how to address the aforementioned priorities</a:t>
            </a:r>
          </a:p>
          <a:p>
            <a:r>
              <a:rPr lang="en-GB" b="1" dirty="0"/>
              <a:t>1</a:t>
            </a:r>
            <a:r>
              <a:rPr lang="en-GB" b="1" baseline="30000" dirty="0"/>
              <a:t>st</a:t>
            </a:r>
            <a:r>
              <a:rPr lang="en-GB" b="1" dirty="0"/>
              <a:t> Workshop (two days) in AAU </a:t>
            </a:r>
            <a:r>
              <a:rPr lang="en-GB" dirty="0"/>
              <a:t>(Copenhagen) during October – November 2019</a:t>
            </a:r>
          </a:p>
          <a:p>
            <a:r>
              <a:rPr lang="en-GB" dirty="0"/>
              <a:t>Suggest dates – open a doodle right away     </a:t>
            </a:r>
          </a:p>
        </p:txBody>
      </p:sp>
    </p:spTree>
    <p:extLst>
      <p:ext uri="{BB962C8B-B14F-4D97-AF65-F5344CB8AC3E}">
        <p14:creationId xmlns:p14="http://schemas.microsoft.com/office/powerpoint/2010/main" val="285912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4FF2-FF5A-4F4E-936E-DFEFC03CB550}"/>
              </a:ext>
            </a:extLst>
          </p:cNvPr>
          <p:cNvSpPr>
            <a:spLocks noGrp="1"/>
          </p:cNvSpPr>
          <p:nvPr>
            <p:ph type="title"/>
          </p:nvPr>
        </p:nvSpPr>
        <p:spPr>
          <a:xfrm>
            <a:off x="392430" y="216535"/>
            <a:ext cx="10515600" cy="1325563"/>
          </a:xfrm>
        </p:spPr>
        <p:txBody>
          <a:bodyPr/>
          <a:lstStyle/>
          <a:p>
            <a:r>
              <a:rPr lang="en-GB" dirty="0" err="1"/>
              <a:t>iTEM</a:t>
            </a:r>
            <a:r>
              <a:rPr lang="en-GB" dirty="0"/>
              <a:t> Key Principles </a:t>
            </a:r>
          </a:p>
        </p:txBody>
      </p:sp>
      <p:pic>
        <p:nvPicPr>
          <p:cNvPr id="4" name="Picture 3">
            <a:extLst>
              <a:ext uri="{FF2B5EF4-FFF2-40B4-BE49-F238E27FC236}">
                <a16:creationId xmlns:a16="http://schemas.microsoft.com/office/drawing/2014/main" id="{48CE65EB-2029-4EA7-A0DB-76C852BC0788}"/>
              </a:ext>
            </a:extLst>
          </p:cNvPr>
          <p:cNvPicPr>
            <a:picLocks noChangeAspect="1"/>
          </p:cNvPicPr>
          <p:nvPr/>
        </p:nvPicPr>
        <p:blipFill>
          <a:blip r:embed="rId2"/>
          <a:stretch>
            <a:fillRect/>
          </a:stretch>
        </p:blipFill>
        <p:spPr>
          <a:xfrm>
            <a:off x="2028939" y="1242191"/>
            <a:ext cx="8543811" cy="4373618"/>
          </a:xfrm>
          <a:prstGeom prst="rect">
            <a:avLst/>
          </a:prstGeom>
        </p:spPr>
      </p:pic>
    </p:spTree>
    <p:extLst>
      <p:ext uri="{BB962C8B-B14F-4D97-AF65-F5344CB8AC3E}">
        <p14:creationId xmlns:p14="http://schemas.microsoft.com/office/powerpoint/2010/main" val="314656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9936-F367-44C7-B351-FB60DFC67BF0}"/>
              </a:ext>
            </a:extLst>
          </p:cNvPr>
          <p:cNvSpPr>
            <a:spLocks noGrp="1"/>
          </p:cNvSpPr>
          <p:nvPr>
            <p:ph type="title"/>
          </p:nvPr>
        </p:nvSpPr>
        <p:spPr/>
        <p:txBody>
          <a:bodyPr/>
          <a:lstStyle/>
          <a:p>
            <a:r>
              <a:rPr lang="en-GB" dirty="0"/>
              <a:t>Deliverable 2.3</a:t>
            </a:r>
          </a:p>
        </p:txBody>
      </p:sp>
      <p:sp>
        <p:nvSpPr>
          <p:cNvPr id="3" name="Content Placeholder 2">
            <a:extLst>
              <a:ext uri="{FF2B5EF4-FFF2-40B4-BE49-F238E27FC236}">
                <a16:creationId xmlns:a16="http://schemas.microsoft.com/office/drawing/2014/main" id="{98BD87F9-F6C7-4D41-AC6F-0AD1D0FFCDE9}"/>
              </a:ext>
            </a:extLst>
          </p:cNvPr>
          <p:cNvSpPr>
            <a:spLocks noGrp="1"/>
          </p:cNvSpPr>
          <p:nvPr>
            <p:ph idx="1"/>
          </p:nvPr>
        </p:nvSpPr>
        <p:spPr>
          <a:xfrm>
            <a:off x="198120" y="1496378"/>
            <a:ext cx="11795760" cy="4351338"/>
          </a:xfrm>
        </p:spPr>
        <p:txBody>
          <a:bodyPr/>
          <a:lstStyle/>
          <a:p>
            <a:r>
              <a:rPr lang="en-GB" b="1" dirty="0"/>
              <a:t>Automating Tests</a:t>
            </a:r>
            <a:r>
              <a:rPr lang="en-GB" dirty="0"/>
              <a:t>: (Deadline by </a:t>
            </a:r>
            <a:r>
              <a:rPr lang="en-GB" b="1" dirty="0"/>
              <a:t>the end of December 2019</a:t>
            </a:r>
            <a:r>
              <a:rPr lang="en-GB" dirty="0"/>
              <a:t>)</a:t>
            </a:r>
          </a:p>
          <a:p>
            <a:pPr lvl="1"/>
            <a:r>
              <a:rPr lang="en-GB" dirty="0"/>
              <a:t>Generate a pool of questions that will be grouped in eight test sessions </a:t>
            </a:r>
          </a:p>
          <a:p>
            <a:pPr lvl="1"/>
            <a:r>
              <a:rPr lang="en-GB" dirty="0"/>
              <a:t>It will be accessed through classroom computers or mobile tools (e.g. mobile phones)</a:t>
            </a:r>
          </a:p>
          <a:p>
            <a:pPr lvl="1"/>
            <a:r>
              <a:rPr lang="en-GB" dirty="0"/>
              <a:t>CVUT, UKIM, KEEI and TUIT are the responsible partners to: (a) generate these questions &amp; tests, and (b) intergrade them through a Moodle Platform (or the e-class platform each University is using)</a:t>
            </a:r>
          </a:p>
          <a:p>
            <a:pPr lvl="1"/>
            <a:r>
              <a:rPr lang="en-GB" dirty="0"/>
              <a:t>All the test Institutions will use / host these tests </a:t>
            </a:r>
          </a:p>
        </p:txBody>
      </p:sp>
    </p:spTree>
    <p:extLst>
      <p:ext uri="{BB962C8B-B14F-4D97-AF65-F5344CB8AC3E}">
        <p14:creationId xmlns:p14="http://schemas.microsoft.com/office/powerpoint/2010/main" val="2024410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9936-F367-44C7-B351-FB60DFC67BF0}"/>
              </a:ext>
            </a:extLst>
          </p:cNvPr>
          <p:cNvSpPr>
            <a:spLocks noGrp="1"/>
          </p:cNvSpPr>
          <p:nvPr>
            <p:ph type="title"/>
          </p:nvPr>
        </p:nvSpPr>
        <p:spPr/>
        <p:txBody>
          <a:bodyPr/>
          <a:lstStyle/>
          <a:p>
            <a:r>
              <a:rPr lang="en-GB" dirty="0"/>
              <a:t>Deliverable 2.4</a:t>
            </a:r>
          </a:p>
        </p:txBody>
      </p:sp>
      <p:sp>
        <p:nvSpPr>
          <p:cNvPr id="3" name="Content Placeholder 2">
            <a:extLst>
              <a:ext uri="{FF2B5EF4-FFF2-40B4-BE49-F238E27FC236}">
                <a16:creationId xmlns:a16="http://schemas.microsoft.com/office/drawing/2014/main" id="{98BD87F9-F6C7-4D41-AC6F-0AD1D0FFCDE9}"/>
              </a:ext>
            </a:extLst>
          </p:cNvPr>
          <p:cNvSpPr>
            <a:spLocks noGrp="1"/>
          </p:cNvSpPr>
          <p:nvPr>
            <p:ph idx="1"/>
          </p:nvPr>
        </p:nvSpPr>
        <p:spPr>
          <a:xfrm>
            <a:off x="198120" y="1496378"/>
            <a:ext cx="11795760" cy="4618672"/>
          </a:xfrm>
        </p:spPr>
        <p:txBody>
          <a:bodyPr>
            <a:normAutofit fontScale="85000" lnSpcReduction="20000"/>
          </a:bodyPr>
          <a:lstStyle/>
          <a:p>
            <a:r>
              <a:rPr lang="en-GB" b="1" dirty="0"/>
              <a:t>Building Visualizations and CAS Systems</a:t>
            </a:r>
            <a:r>
              <a:rPr lang="en-GB" dirty="0"/>
              <a:t>: (Deadline by </a:t>
            </a:r>
            <a:r>
              <a:rPr lang="en-GB" b="1" dirty="0"/>
              <a:t>the end of August 2021</a:t>
            </a:r>
            <a:r>
              <a:rPr lang="en-GB" dirty="0"/>
              <a:t>)</a:t>
            </a:r>
          </a:p>
          <a:p>
            <a:pPr lvl="1"/>
            <a:r>
              <a:rPr lang="en-GB" dirty="0"/>
              <a:t>The MATHEMATICA software will be ordered and be purchased in Kosovo – The bureaucracy has been completed / Funds from HIT to HMU have been transferred / Funds from HMU to UC for Mathematica still pending </a:t>
            </a:r>
          </a:p>
          <a:p>
            <a:pPr lvl="1"/>
            <a:r>
              <a:rPr lang="en-GB" dirty="0"/>
              <a:t>ULL, KSU will advice UOM, HAC, UP and </a:t>
            </a:r>
            <a:r>
              <a:rPr lang="en-GB" dirty="0" err="1"/>
              <a:t>NUUz</a:t>
            </a:r>
            <a:r>
              <a:rPr lang="en-GB" dirty="0"/>
              <a:t> how to develop visualizations (a) for class purposes; (b) for student’s homework/projects </a:t>
            </a:r>
          </a:p>
          <a:p>
            <a:pPr lvl="1"/>
            <a:r>
              <a:rPr lang="en-GB" dirty="0"/>
              <a:t>By the end of June 2019, the software to be used for visualization and CAS should be identified – see Rodrigo Task &amp; email </a:t>
            </a:r>
          </a:p>
          <a:p>
            <a:pPr lvl="1"/>
            <a:r>
              <a:rPr lang="en-GB" dirty="0"/>
              <a:t>By the beginning of 2020 develop the visualizations and propose the rest of the Test Institutions how to use them   </a:t>
            </a:r>
          </a:p>
        </p:txBody>
      </p:sp>
    </p:spTree>
    <p:extLst>
      <p:ext uri="{BB962C8B-B14F-4D97-AF65-F5344CB8AC3E}">
        <p14:creationId xmlns:p14="http://schemas.microsoft.com/office/powerpoint/2010/main" val="3319621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9936-F367-44C7-B351-FB60DFC67BF0}"/>
              </a:ext>
            </a:extLst>
          </p:cNvPr>
          <p:cNvSpPr>
            <a:spLocks noGrp="1"/>
          </p:cNvSpPr>
          <p:nvPr>
            <p:ph type="title"/>
          </p:nvPr>
        </p:nvSpPr>
        <p:spPr/>
        <p:txBody>
          <a:bodyPr/>
          <a:lstStyle/>
          <a:p>
            <a:r>
              <a:rPr lang="en-GB" dirty="0"/>
              <a:t>Deliverable 2.4</a:t>
            </a:r>
          </a:p>
        </p:txBody>
      </p:sp>
      <p:pic>
        <p:nvPicPr>
          <p:cNvPr id="6" name="Picture 5">
            <a:extLst>
              <a:ext uri="{FF2B5EF4-FFF2-40B4-BE49-F238E27FC236}">
                <a16:creationId xmlns:a16="http://schemas.microsoft.com/office/drawing/2014/main" id="{102C42CB-23BF-42F3-B98E-3FC29BE9C294}"/>
              </a:ext>
            </a:extLst>
          </p:cNvPr>
          <p:cNvPicPr>
            <a:picLocks noChangeAspect="1"/>
          </p:cNvPicPr>
          <p:nvPr/>
        </p:nvPicPr>
        <p:blipFill>
          <a:blip r:embed="rId2"/>
          <a:stretch>
            <a:fillRect/>
          </a:stretch>
        </p:blipFill>
        <p:spPr>
          <a:xfrm>
            <a:off x="6857898" y="1862138"/>
            <a:ext cx="4495902" cy="5581512"/>
          </a:xfrm>
          <a:prstGeom prst="rect">
            <a:avLst/>
          </a:prstGeom>
        </p:spPr>
      </p:pic>
      <p:sp>
        <p:nvSpPr>
          <p:cNvPr id="7" name="TextBox 6">
            <a:extLst>
              <a:ext uri="{FF2B5EF4-FFF2-40B4-BE49-F238E27FC236}">
                <a16:creationId xmlns:a16="http://schemas.microsoft.com/office/drawing/2014/main" id="{D3A6D18A-C6CB-428F-B0F6-32CA50C3BB0E}"/>
              </a:ext>
            </a:extLst>
          </p:cNvPr>
          <p:cNvSpPr txBox="1"/>
          <p:nvPr/>
        </p:nvSpPr>
        <p:spPr>
          <a:xfrm>
            <a:off x="525780" y="3198167"/>
            <a:ext cx="5840730" cy="461665"/>
          </a:xfrm>
          <a:prstGeom prst="rect">
            <a:avLst/>
          </a:prstGeom>
          <a:noFill/>
        </p:spPr>
        <p:txBody>
          <a:bodyPr wrap="square" rtlCol="0" anchor="ctr">
            <a:spAutoFit/>
          </a:bodyPr>
          <a:lstStyle/>
          <a:p>
            <a:pPr algn="ctr"/>
            <a:r>
              <a:rPr lang="en-GB" sz="2400" dirty="0"/>
              <a:t>Attention: </a:t>
            </a:r>
            <a:r>
              <a:rPr lang="en-GB" sz="2400" b="1" dirty="0"/>
              <a:t>by the middle of December 2019</a:t>
            </a:r>
          </a:p>
        </p:txBody>
      </p:sp>
    </p:spTree>
    <p:extLst>
      <p:ext uri="{BB962C8B-B14F-4D97-AF65-F5344CB8AC3E}">
        <p14:creationId xmlns:p14="http://schemas.microsoft.com/office/powerpoint/2010/main" val="886367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E405-526F-4017-8D25-C21BDB96482E}"/>
              </a:ext>
            </a:extLst>
          </p:cNvPr>
          <p:cNvSpPr>
            <a:spLocks noGrp="1"/>
          </p:cNvSpPr>
          <p:nvPr>
            <p:ph type="title"/>
          </p:nvPr>
        </p:nvSpPr>
        <p:spPr/>
        <p:txBody>
          <a:bodyPr/>
          <a:lstStyle/>
          <a:p>
            <a:r>
              <a:rPr lang="en-GB" dirty="0"/>
              <a:t>Deliverable 2.5</a:t>
            </a:r>
          </a:p>
        </p:txBody>
      </p:sp>
      <p:sp>
        <p:nvSpPr>
          <p:cNvPr id="3" name="Content Placeholder 2">
            <a:extLst>
              <a:ext uri="{FF2B5EF4-FFF2-40B4-BE49-F238E27FC236}">
                <a16:creationId xmlns:a16="http://schemas.microsoft.com/office/drawing/2014/main" id="{EBDCEC5C-992C-4DCF-A3C1-860AA193F536}"/>
              </a:ext>
            </a:extLst>
          </p:cNvPr>
          <p:cNvSpPr>
            <a:spLocks noGrp="1"/>
          </p:cNvSpPr>
          <p:nvPr>
            <p:ph idx="1"/>
          </p:nvPr>
        </p:nvSpPr>
        <p:spPr>
          <a:xfrm>
            <a:off x="758190" y="1690688"/>
            <a:ext cx="10957560" cy="4351338"/>
          </a:xfrm>
        </p:spPr>
        <p:txBody>
          <a:bodyPr>
            <a:normAutofit/>
          </a:bodyPr>
          <a:lstStyle/>
          <a:p>
            <a:r>
              <a:rPr lang="en-GB" sz="2400" b="1" dirty="0"/>
              <a:t>Deliverable 2.5: </a:t>
            </a:r>
            <a:r>
              <a:rPr lang="en-GB" sz="2400" dirty="0"/>
              <a:t>Development &amp; Training in the use of software that identifies students who fall behind (31/08/2021)</a:t>
            </a:r>
          </a:p>
          <a:p>
            <a:r>
              <a:rPr lang="en-GB" sz="2400" dirty="0"/>
              <a:t>UMIT has developed an expertise in learning analytics based on the digital trail student leave, suing online tests will uploaded onto the Moodle platform (UKIM)</a:t>
            </a:r>
          </a:p>
          <a:p>
            <a:r>
              <a:rPr lang="en-GB" sz="2400" dirty="0"/>
              <a:t>The requirements, design and implementation, testing have been discussed by working group five (</a:t>
            </a:r>
            <a:r>
              <a:rPr lang="en-GB" sz="2400" dirty="0" err="1"/>
              <a:t>Armend</a:t>
            </a:r>
            <a:r>
              <a:rPr lang="en-GB" sz="2400" dirty="0"/>
              <a:t>)  </a:t>
            </a:r>
          </a:p>
          <a:p>
            <a:r>
              <a:rPr lang="en-GB" sz="2400" b="1" dirty="0"/>
              <a:t>The 1</a:t>
            </a:r>
            <a:r>
              <a:rPr lang="en-GB" sz="2400" b="1" baseline="30000" dirty="0"/>
              <a:t>st</a:t>
            </a:r>
            <a:r>
              <a:rPr lang="en-GB" sz="2400" b="1" dirty="0"/>
              <a:t> prototype should be ready by December 2019</a:t>
            </a:r>
          </a:p>
        </p:txBody>
      </p:sp>
    </p:spTree>
    <p:extLst>
      <p:ext uri="{BB962C8B-B14F-4D97-AF65-F5344CB8AC3E}">
        <p14:creationId xmlns:p14="http://schemas.microsoft.com/office/powerpoint/2010/main" val="3862872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E405-526F-4017-8D25-C21BDB96482E}"/>
              </a:ext>
            </a:extLst>
          </p:cNvPr>
          <p:cNvSpPr>
            <a:spLocks noGrp="1"/>
          </p:cNvSpPr>
          <p:nvPr>
            <p:ph type="title"/>
          </p:nvPr>
        </p:nvSpPr>
        <p:spPr/>
        <p:txBody>
          <a:bodyPr/>
          <a:lstStyle/>
          <a:p>
            <a:r>
              <a:rPr lang="en-GB" dirty="0"/>
              <a:t>Deliverable 2.6</a:t>
            </a:r>
          </a:p>
        </p:txBody>
      </p:sp>
      <p:sp>
        <p:nvSpPr>
          <p:cNvPr id="3" name="Content Placeholder 2">
            <a:extLst>
              <a:ext uri="{FF2B5EF4-FFF2-40B4-BE49-F238E27FC236}">
                <a16:creationId xmlns:a16="http://schemas.microsoft.com/office/drawing/2014/main" id="{EBDCEC5C-992C-4DCF-A3C1-860AA193F536}"/>
              </a:ext>
            </a:extLst>
          </p:cNvPr>
          <p:cNvSpPr>
            <a:spLocks noGrp="1"/>
          </p:cNvSpPr>
          <p:nvPr>
            <p:ph idx="1"/>
          </p:nvPr>
        </p:nvSpPr>
        <p:spPr>
          <a:xfrm>
            <a:off x="838200" y="1976438"/>
            <a:ext cx="10957560" cy="2504122"/>
          </a:xfrm>
        </p:spPr>
        <p:txBody>
          <a:bodyPr>
            <a:normAutofit/>
          </a:bodyPr>
          <a:lstStyle/>
          <a:p>
            <a:r>
              <a:rPr lang="en-GB" sz="2400" b="1" dirty="0"/>
              <a:t>Deliverable 2.6: </a:t>
            </a:r>
            <a:r>
              <a:rPr lang="en-GB" sz="2400" dirty="0"/>
              <a:t>Roll Out Events to test </a:t>
            </a:r>
            <a:r>
              <a:rPr lang="en-GB" sz="2400" dirty="0" err="1"/>
              <a:t>iTEM</a:t>
            </a:r>
            <a:r>
              <a:rPr lang="en-GB" sz="2400" dirty="0"/>
              <a:t> Techniques and Tools </a:t>
            </a:r>
          </a:p>
          <a:p>
            <a:r>
              <a:rPr lang="en-GB" sz="2400" dirty="0"/>
              <a:t>To check out the efficiency of the proposed tools and materials two testing phases will take place: (2019-20) in HAC, UoM, TUIT and </a:t>
            </a:r>
            <a:r>
              <a:rPr lang="en-GB" sz="2400" dirty="0" err="1"/>
              <a:t>NUUz</a:t>
            </a:r>
            <a:r>
              <a:rPr lang="en-GB" sz="2400" dirty="0"/>
              <a:t> and (2020 – 2021) where all the test Institutions will apply the proposed tools and techniques </a:t>
            </a:r>
          </a:p>
        </p:txBody>
      </p:sp>
    </p:spTree>
    <p:extLst>
      <p:ext uri="{BB962C8B-B14F-4D97-AF65-F5344CB8AC3E}">
        <p14:creationId xmlns:p14="http://schemas.microsoft.com/office/powerpoint/2010/main" val="693114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E405-526F-4017-8D25-C21BDB96482E}"/>
              </a:ext>
            </a:extLst>
          </p:cNvPr>
          <p:cNvSpPr>
            <a:spLocks noGrp="1"/>
          </p:cNvSpPr>
          <p:nvPr>
            <p:ph type="title"/>
          </p:nvPr>
        </p:nvSpPr>
        <p:spPr/>
        <p:txBody>
          <a:bodyPr/>
          <a:lstStyle/>
          <a:p>
            <a:r>
              <a:rPr lang="en-GB" dirty="0"/>
              <a:t>Deliverable 2.7</a:t>
            </a:r>
          </a:p>
        </p:txBody>
      </p:sp>
      <p:sp>
        <p:nvSpPr>
          <p:cNvPr id="3" name="Content Placeholder 2">
            <a:extLst>
              <a:ext uri="{FF2B5EF4-FFF2-40B4-BE49-F238E27FC236}">
                <a16:creationId xmlns:a16="http://schemas.microsoft.com/office/drawing/2014/main" id="{EBDCEC5C-992C-4DCF-A3C1-860AA193F536}"/>
              </a:ext>
            </a:extLst>
          </p:cNvPr>
          <p:cNvSpPr>
            <a:spLocks noGrp="1"/>
          </p:cNvSpPr>
          <p:nvPr>
            <p:ph idx="1"/>
          </p:nvPr>
        </p:nvSpPr>
        <p:spPr>
          <a:xfrm>
            <a:off x="283845" y="2176939"/>
            <a:ext cx="11624310" cy="2504122"/>
          </a:xfrm>
        </p:spPr>
        <p:txBody>
          <a:bodyPr>
            <a:normAutofit/>
          </a:bodyPr>
          <a:lstStyle/>
          <a:p>
            <a:r>
              <a:rPr lang="en-GB" sz="2400" b="1" dirty="0"/>
              <a:t>Deliverable 2.7: </a:t>
            </a:r>
            <a:r>
              <a:rPr lang="en-GB" sz="2400" dirty="0"/>
              <a:t>Intensive Courses for Students and Academics </a:t>
            </a:r>
          </a:p>
          <a:p>
            <a:r>
              <a:rPr lang="en-GB" sz="2400" dirty="0"/>
              <a:t>1</a:t>
            </a:r>
            <a:r>
              <a:rPr lang="en-GB" sz="2400" baseline="30000" dirty="0"/>
              <a:t>st</a:t>
            </a:r>
            <a:r>
              <a:rPr lang="en-GB" sz="2400" dirty="0"/>
              <a:t> IC in UMIT on July 2020 </a:t>
            </a:r>
          </a:p>
          <a:p>
            <a:r>
              <a:rPr lang="en-GB" sz="2400" dirty="0"/>
              <a:t>2</a:t>
            </a:r>
            <a:r>
              <a:rPr lang="en-GB" sz="2400" baseline="30000" dirty="0"/>
              <a:t>nd</a:t>
            </a:r>
            <a:r>
              <a:rPr lang="en-GB" sz="2400" dirty="0"/>
              <a:t> IC in ULL on July 2021 </a:t>
            </a:r>
          </a:p>
        </p:txBody>
      </p:sp>
    </p:spTree>
    <p:extLst>
      <p:ext uri="{BB962C8B-B14F-4D97-AF65-F5344CB8AC3E}">
        <p14:creationId xmlns:p14="http://schemas.microsoft.com/office/powerpoint/2010/main" val="2522157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E405-526F-4017-8D25-C21BDB96482E}"/>
              </a:ext>
            </a:extLst>
          </p:cNvPr>
          <p:cNvSpPr>
            <a:spLocks noGrp="1"/>
          </p:cNvSpPr>
          <p:nvPr>
            <p:ph type="title"/>
          </p:nvPr>
        </p:nvSpPr>
        <p:spPr/>
        <p:txBody>
          <a:bodyPr/>
          <a:lstStyle/>
          <a:p>
            <a:r>
              <a:rPr lang="en-GB" dirty="0"/>
              <a:t>Deliverable 2.8</a:t>
            </a:r>
          </a:p>
        </p:txBody>
      </p:sp>
      <p:sp>
        <p:nvSpPr>
          <p:cNvPr id="3" name="Content Placeholder 2">
            <a:extLst>
              <a:ext uri="{FF2B5EF4-FFF2-40B4-BE49-F238E27FC236}">
                <a16:creationId xmlns:a16="http://schemas.microsoft.com/office/drawing/2014/main" id="{EBDCEC5C-992C-4DCF-A3C1-860AA193F536}"/>
              </a:ext>
            </a:extLst>
          </p:cNvPr>
          <p:cNvSpPr>
            <a:spLocks noGrp="1"/>
          </p:cNvSpPr>
          <p:nvPr>
            <p:ph idx="1"/>
          </p:nvPr>
        </p:nvSpPr>
        <p:spPr>
          <a:xfrm>
            <a:off x="283845" y="2176938"/>
            <a:ext cx="11624310" cy="3629501"/>
          </a:xfrm>
        </p:spPr>
        <p:txBody>
          <a:bodyPr>
            <a:normAutofit/>
          </a:bodyPr>
          <a:lstStyle/>
          <a:p>
            <a:r>
              <a:rPr lang="en-GB" sz="2400" b="1" dirty="0"/>
              <a:t>Deliverable 2.8: </a:t>
            </a:r>
            <a:r>
              <a:rPr lang="en-GB" sz="2400" dirty="0"/>
              <a:t>How to Learn Mathematics </a:t>
            </a:r>
          </a:p>
          <a:p>
            <a:r>
              <a:rPr lang="en-GB" sz="2400" dirty="0"/>
              <a:t>A manual with guidelines for students how to build their math background and skills using the tools and material generated during the </a:t>
            </a:r>
            <a:r>
              <a:rPr lang="en-GB" sz="2400" dirty="0" err="1"/>
              <a:t>iTEM</a:t>
            </a:r>
            <a:r>
              <a:rPr lang="en-GB" sz="2400" dirty="0"/>
              <a:t> project</a:t>
            </a:r>
          </a:p>
          <a:p>
            <a:r>
              <a:rPr lang="en-GB" sz="2400" dirty="0"/>
              <a:t> Responsible Partners: CVUT and HIT under the consulting of ULL, WIS, KSU and AAU</a:t>
            </a:r>
          </a:p>
          <a:p>
            <a:r>
              <a:rPr lang="en-GB" sz="2400" dirty="0"/>
              <a:t>Ready by: 31/09/2021</a:t>
            </a:r>
          </a:p>
        </p:txBody>
      </p:sp>
    </p:spTree>
    <p:extLst>
      <p:ext uri="{BB962C8B-B14F-4D97-AF65-F5344CB8AC3E}">
        <p14:creationId xmlns:p14="http://schemas.microsoft.com/office/powerpoint/2010/main" val="2742334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FE405-526F-4017-8D25-C21BDB96482E}"/>
              </a:ext>
            </a:extLst>
          </p:cNvPr>
          <p:cNvSpPr>
            <a:spLocks noGrp="1"/>
          </p:cNvSpPr>
          <p:nvPr>
            <p:ph type="title"/>
          </p:nvPr>
        </p:nvSpPr>
        <p:spPr/>
        <p:txBody>
          <a:bodyPr/>
          <a:lstStyle/>
          <a:p>
            <a:r>
              <a:rPr lang="en-GB" dirty="0"/>
              <a:t>Deliverable 2.9</a:t>
            </a:r>
          </a:p>
        </p:txBody>
      </p:sp>
      <p:sp>
        <p:nvSpPr>
          <p:cNvPr id="3" name="Content Placeholder 2">
            <a:extLst>
              <a:ext uri="{FF2B5EF4-FFF2-40B4-BE49-F238E27FC236}">
                <a16:creationId xmlns:a16="http://schemas.microsoft.com/office/drawing/2014/main" id="{EBDCEC5C-992C-4DCF-A3C1-860AA193F536}"/>
              </a:ext>
            </a:extLst>
          </p:cNvPr>
          <p:cNvSpPr>
            <a:spLocks noGrp="1"/>
          </p:cNvSpPr>
          <p:nvPr>
            <p:ph idx="1"/>
          </p:nvPr>
        </p:nvSpPr>
        <p:spPr>
          <a:xfrm>
            <a:off x="283845" y="1936908"/>
            <a:ext cx="11624310" cy="3629501"/>
          </a:xfrm>
        </p:spPr>
        <p:txBody>
          <a:bodyPr>
            <a:normAutofit/>
          </a:bodyPr>
          <a:lstStyle/>
          <a:p>
            <a:r>
              <a:rPr lang="en-GB" sz="2400" b="1" dirty="0"/>
              <a:t>Deliverable 2.9: The </a:t>
            </a:r>
            <a:r>
              <a:rPr lang="en-GB" sz="2400" b="1" dirty="0" err="1"/>
              <a:t>iTEM</a:t>
            </a:r>
            <a:r>
              <a:rPr lang="en-GB" sz="2400" b="1" dirty="0"/>
              <a:t> Moodle </a:t>
            </a:r>
            <a:r>
              <a:rPr lang="en-GB" sz="2400" b="1" dirty="0" err="1"/>
              <a:t>Platfrom</a:t>
            </a:r>
            <a:r>
              <a:rPr lang="en-GB" sz="2400" b="1" dirty="0"/>
              <a:t> </a:t>
            </a:r>
            <a:endParaRPr lang="en-GB" sz="2400" dirty="0"/>
          </a:p>
          <a:p>
            <a:r>
              <a:rPr lang="en-GB" sz="2400" dirty="0"/>
              <a:t>All the generate material and tools will be uploaded in a modified (using the UMIT learning analytic tools) Moodle Platform </a:t>
            </a:r>
          </a:p>
          <a:p>
            <a:r>
              <a:rPr lang="en-GB" sz="2400" dirty="0"/>
              <a:t>Responsible Partner:  UKIM </a:t>
            </a:r>
          </a:p>
          <a:p>
            <a:r>
              <a:rPr lang="en-GB" sz="2400" dirty="0"/>
              <a:t>Ready by 31/09/2021</a:t>
            </a:r>
          </a:p>
        </p:txBody>
      </p:sp>
    </p:spTree>
    <p:extLst>
      <p:ext uri="{BB962C8B-B14F-4D97-AF65-F5344CB8AC3E}">
        <p14:creationId xmlns:p14="http://schemas.microsoft.com/office/powerpoint/2010/main" val="974643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58F3-4019-4DF5-98B3-F4BAD78D8362}"/>
              </a:ext>
            </a:extLst>
          </p:cNvPr>
          <p:cNvSpPr>
            <a:spLocks noGrp="1"/>
          </p:cNvSpPr>
          <p:nvPr>
            <p:ph type="ctrTitle"/>
          </p:nvPr>
        </p:nvSpPr>
        <p:spPr>
          <a:xfrm>
            <a:off x="685800" y="2235200"/>
            <a:ext cx="11155680" cy="2387600"/>
          </a:xfrm>
        </p:spPr>
        <p:txBody>
          <a:bodyPr/>
          <a:lstStyle/>
          <a:p>
            <a:pPr>
              <a:lnSpc>
                <a:spcPct val="150000"/>
              </a:lnSpc>
            </a:pPr>
            <a:r>
              <a:rPr lang="en-GB" dirty="0"/>
              <a:t>Work Package Three: Quality Plan</a:t>
            </a:r>
            <a:br>
              <a:rPr lang="en-GB" dirty="0"/>
            </a:br>
            <a:r>
              <a:rPr lang="en-GB" dirty="0"/>
              <a:t>Leading Partners: WIS (Israel)</a:t>
            </a:r>
          </a:p>
        </p:txBody>
      </p:sp>
    </p:spTree>
    <p:extLst>
      <p:ext uri="{BB962C8B-B14F-4D97-AF65-F5344CB8AC3E}">
        <p14:creationId xmlns:p14="http://schemas.microsoft.com/office/powerpoint/2010/main" val="172971099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8C453-340D-4099-AE97-954F14B50549}"/>
              </a:ext>
            </a:extLst>
          </p:cNvPr>
          <p:cNvSpPr>
            <a:spLocks noGrp="1"/>
          </p:cNvSpPr>
          <p:nvPr>
            <p:ph type="title"/>
          </p:nvPr>
        </p:nvSpPr>
        <p:spPr/>
        <p:txBody>
          <a:bodyPr/>
          <a:lstStyle/>
          <a:p>
            <a:r>
              <a:rPr lang="en-GB" dirty="0"/>
              <a:t>Deliverable 3.1</a:t>
            </a:r>
          </a:p>
        </p:txBody>
      </p:sp>
      <p:sp>
        <p:nvSpPr>
          <p:cNvPr id="3" name="Content Placeholder 2">
            <a:extLst>
              <a:ext uri="{FF2B5EF4-FFF2-40B4-BE49-F238E27FC236}">
                <a16:creationId xmlns:a16="http://schemas.microsoft.com/office/drawing/2014/main" id="{FBDFA7F7-CABB-4D2C-8777-2B14660F0EF2}"/>
              </a:ext>
            </a:extLst>
          </p:cNvPr>
          <p:cNvSpPr>
            <a:spLocks noGrp="1"/>
          </p:cNvSpPr>
          <p:nvPr>
            <p:ph idx="1"/>
          </p:nvPr>
        </p:nvSpPr>
        <p:spPr/>
        <p:txBody>
          <a:bodyPr>
            <a:normAutofit/>
          </a:bodyPr>
          <a:lstStyle/>
          <a:p>
            <a:r>
              <a:rPr lang="en-GB" sz="2400" b="1" dirty="0"/>
              <a:t>Deliverable 3.1: </a:t>
            </a:r>
            <a:r>
              <a:rPr lang="en-GB" sz="2400" dirty="0"/>
              <a:t>Survey Satisfaction with Math Teaching Delivery Techniques and Tools / Realisation of Math Potential and Motivation </a:t>
            </a:r>
          </a:p>
          <a:p>
            <a:pPr marL="914400" lvl="1" indent="-457200">
              <a:buFont typeface="+mj-lt"/>
              <a:buAutoNum type="arabicPeriod"/>
            </a:pPr>
            <a:r>
              <a:rPr lang="en-GB" sz="2000" dirty="0"/>
              <a:t>All the test Institutions should run two surveys among their student’s communities prior to the application of the </a:t>
            </a:r>
            <a:r>
              <a:rPr lang="en-GB" sz="2000" dirty="0" err="1"/>
              <a:t>iTEM</a:t>
            </a:r>
            <a:r>
              <a:rPr lang="en-GB" sz="2000" dirty="0"/>
              <a:t> techniques &amp; suggestions and after the 1</a:t>
            </a:r>
            <a:r>
              <a:rPr lang="en-GB" sz="2000" baseline="30000" dirty="0"/>
              <a:t>st</a:t>
            </a:r>
            <a:r>
              <a:rPr lang="en-GB" sz="2000" dirty="0"/>
              <a:t> and 2</a:t>
            </a:r>
            <a:r>
              <a:rPr lang="en-GB" sz="2000" baseline="30000" dirty="0"/>
              <a:t>nd</a:t>
            </a:r>
            <a:r>
              <a:rPr lang="en-GB" sz="2000" dirty="0"/>
              <a:t> pilot phases</a:t>
            </a:r>
          </a:p>
          <a:p>
            <a:pPr marL="914400" lvl="1" indent="-457200">
              <a:buFont typeface="+mj-lt"/>
              <a:buAutoNum type="arabicPeriod"/>
            </a:pPr>
            <a:r>
              <a:rPr lang="en-GB" sz="2000" dirty="0"/>
              <a:t>Please check the HMU survey among its students (90 participants) / A similar one implemented by TUIT (Prof. </a:t>
            </a:r>
            <a:r>
              <a:rPr lang="en-GB" sz="2000" dirty="0" err="1"/>
              <a:t>Uzmanova</a:t>
            </a:r>
            <a:r>
              <a:rPr lang="en-GB" sz="2000" dirty="0"/>
              <a:t>)</a:t>
            </a:r>
          </a:p>
          <a:p>
            <a:pPr marL="914400" lvl="1" indent="-457200">
              <a:buFont typeface="+mj-lt"/>
              <a:buAutoNum type="arabicPeriod"/>
            </a:pPr>
            <a:r>
              <a:rPr lang="en-GB" sz="2000" dirty="0"/>
              <a:t>The used questionnaire can be viewed in:  </a:t>
            </a:r>
            <a:r>
              <a:rPr lang="en-GB" sz="2000" dirty="0">
                <a:hlinkClick r:id="rId2"/>
              </a:rPr>
              <a:t>https://forms.gle/oFUgDeCsSQwzX11K6</a:t>
            </a:r>
            <a:endParaRPr lang="en-GB" sz="2000" dirty="0"/>
          </a:p>
        </p:txBody>
      </p:sp>
    </p:spTree>
    <p:extLst>
      <p:ext uri="{BB962C8B-B14F-4D97-AF65-F5344CB8AC3E}">
        <p14:creationId xmlns:p14="http://schemas.microsoft.com/office/powerpoint/2010/main" val="385166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4FF2-FF5A-4F4E-936E-DFEFC03CB550}"/>
              </a:ext>
            </a:extLst>
          </p:cNvPr>
          <p:cNvSpPr>
            <a:spLocks noGrp="1"/>
          </p:cNvSpPr>
          <p:nvPr>
            <p:ph type="title"/>
          </p:nvPr>
        </p:nvSpPr>
        <p:spPr>
          <a:xfrm>
            <a:off x="392430" y="216535"/>
            <a:ext cx="10515600" cy="1325563"/>
          </a:xfrm>
        </p:spPr>
        <p:txBody>
          <a:bodyPr/>
          <a:lstStyle/>
          <a:p>
            <a:r>
              <a:rPr lang="en-GB" dirty="0" err="1"/>
              <a:t>iTEM</a:t>
            </a:r>
            <a:r>
              <a:rPr lang="en-GB" dirty="0"/>
              <a:t> Key Principles </a:t>
            </a:r>
          </a:p>
        </p:txBody>
      </p:sp>
      <p:pic>
        <p:nvPicPr>
          <p:cNvPr id="3" name="Picture 2">
            <a:extLst>
              <a:ext uri="{FF2B5EF4-FFF2-40B4-BE49-F238E27FC236}">
                <a16:creationId xmlns:a16="http://schemas.microsoft.com/office/drawing/2014/main" id="{8CA40AFC-12BA-4106-9223-80B45FD6CAD9}"/>
              </a:ext>
            </a:extLst>
          </p:cNvPr>
          <p:cNvPicPr>
            <a:picLocks noChangeAspect="1"/>
          </p:cNvPicPr>
          <p:nvPr/>
        </p:nvPicPr>
        <p:blipFill>
          <a:blip r:embed="rId2"/>
          <a:stretch>
            <a:fillRect/>
          </a:stretch>
        </p:blipFill>
        <p:spPr>
          <a:xfrm>
            <a:off x="2129520" y="1542098"/>
            <a:ext cx="8497296" cy="4298632"/>
          </a:xfrm>
          <a:prstGeom prst="rect">
            <a:avLst/>
          </a:prstGeom>
        </p:spPr>
      </p:pic>
    </p:spTree>
    <p:extLst>
      <p:ext uri="{BB962C8B-B14F-4D97-AF65-F5344CB8AC3E}">
        <p14:creationId xmlns:p14="http://schemas.microsoft.com/office/powerpoint/2010/main" val="30560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A3E6-0C85-4B4C-BA48-64D270BD2674}"/>
              </a:ext>
            </a:extLst>
          </p:cNvPr>
          <p:cNvSpPr>
            <a:spLocks noGrp="1"/>
          </p:cNvSpPr>
          <p:nvPr>
            <p:ph type="title"/>
          </p:nvPr>
        </p:nvSpPr>
        <p:spPr/>
        <p:txBody>
          <a:bodyPr/>
          <a:lstStyle/>
          <a:p>
            <a:r>
              <a:rPr lang="en-GB" dirty="0"/>
              <a:t>Deliverable 3.1</a:t>
            </a:r>
          </a:p>
        </p:txBody>
      </p:sp>
      <p:sp>
        <p:nvSpPr>
          <p:cNvPr id="3" name="Content Placeholder 2">
            <a:extLst>
              <a:ext uri="{FF2B5EF4-FFF2-40B4-BE49-F238E27FC236}">
                <a16:creationId xmlns:a16="http://schemas.microsoft.com/office/drawing/2014/main" id="{0BD8EE9C-81A0-4693-870E-554CED728C74}"/>
              </a:ext>
            </a:extLst>
          </p:cNvPr>
          <p:cNvSpPr>
            <a:spLocks noGrp="1"/>
          </p:cNvSpPr>
          <p:nvPr>
            <p:ph idx="1"/>
          </p:nvPr>
        </p:nvSpPr>
        <p:spPr>
          <a:xfrm>
            <a:off x="723900" y="1562735"/>
            <a:ext cx="10923270" cy="4351338"/>
          </a:xfrm>
        </p:spPr>
        <p:txBody>
          <a:bodyPr anchor="ctr"/>
          <a:lstStyle/>
          <a:p>
            <a:pPr marL="0" indent="0" algn="ctr">
              <a:buNone/>
            </a:pPr>
            <a:r>
              <a:rPr lang="en-GB" b="1" dirty="0"/>
              <a:t>Hellenic Mediterranean University (Greece)</a:t>
            </a:r>
          </a:p>
          <a:p>
            <a:pPr marL="0" indent="0" algn="ctr">
              <a:buNone/>
            </a:pPr>
            <a:r>
              <a:rPr lang="en-GB" b="1" dirty="0"/>
              <a:t>Survey among students have followed the courses in Linear Algebra and Calculus I </a:t>
            </a:r>
          </a:p>
        </p:txBody>
      </p:sp>
    </p:spTree>
    <p:extLst>
      <p:ext uri="{BB962C8B-B14F-4D97-AF65-F5344CB8AC3E}">
        <p14:creationId xmlns:p14="http://schemas.microsoft.com/office/powerpoint/2010/main" val="119098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71D0-14CA-4DAE-BB68-DBA6A5C3D09E}"/>
              </a:ext>
            </a:extLst>
          </p:cNvPr>
          <p:cNvSpPr>
            <a:spLocks noGrp="1"/>
          </p:cNvSpPr>
          <p:nvPr>
            <p:ph type="title"/>
          </p:nvPr>
        </p:nvSpPr>
        <p:spPr/>
        <p:txBody>
          <a:bodyPr/>
          <a:lstStyle/>
          <a:p>
            <a:r>
              <a:rPr lang="en-GB" dirty="0"/>
              <a:t>Deliverable 3.1 </a:t>
            </a:r>
          </a:p>
        </p:txBody>
      </p:sp>
      <p:grpSp>
        <p:nvGrpSpPr>
          <p:cNvPr id="6" name="Group 5">
            <a:extLst>
              <a:ext uri="{FF2B5EF4-FFF2-40B4-BE49-F238E27FC236}">
                <a16:creationId xmlns:a16="http://schemas.microsoft.com/office/drawing/2014/main" id="{5568E9BE-55D2-4A01-826D-48FF0B6CDEFC}"/>
              </a:ext>
            </a:extLst>
          </p:cNvPr>
          <p:cNvGrpSpPr/>
          <p:nvPr/>
        </p:nvGrpSpPr>
        <p:grpSpPr>
          <a:xfrm>
            <a:off x="0" y="1942148"/>
            <a:ext cx="5353050" cy="3845957"/>
            <a:chOff x="0" y="1690688"/>
            <a:chExt cx="5353050" cy="3845957"/>
          </a:xfrm>
        </p:grpSpPr>
        <p:pic>
          <p:nvPicPr>
            <p:cNvPr id="4" name="Picture 3">
              <a:extLst>
                <a:ext uri="{FF2B5EF4-FFF2-40B4-BE49-F238E27FC236}">
                  <a16:creationId xmlns:a16="http://schemas.microsoft.com/office/drawing/2014/main" id="{89840986-8538-414D-92EA-FBE0C86909B1}"/>
                </a:ext>
              </a:extLst>
            </p:cNvPr>
            <p:cNvPicPr>
              <a:picLocks noChangeAspect="1"/>
            </p:cNvPicPr>
            <p:nvPr/>
          </p:nvPicPr>
          <p:blipFill>
            <a:blip r:embed="rId2"/>
            <a:stretch>
              <a:fillRect/>
            </a:stretch>
          </p:blipFill>
          <p:spPr>
            <a:xfrm>
              <a:off x="0" y="2060020"/>
              <a:ext cx="5353050" cy="3476625"/>
            </a:xfrm>
            <a:prstGeom prst="rect">
              <a:avLst/>
            </a:prstGeom>
          </p:spPr>
        </p:pic>
        <p:sp>
          <p:nvSpPr>
            <p:cNvPr id="5" name="TextBox 4">
              <a:extLst>
                <a:ext uri="{FF2B5EF4-FFF2-40B4-BE49-F238E27FC236}">
                  <a16:creationId xmlns:a16="http://schemas.microsoft.com/office/drawing/2014/main" id="{638A310F-3AC7-4BEE-8FAA-92A94994C0A3}"/>
                </a:ext>
              </a:extLst>
            </p:cNvPr>
            <p:cNvSpPr txBox="1"/>
            <p:nvPr/>
          </p:nvSpPr>
          <p:spPr>
            <a:xfrm>
              <a:off x="342900" y="1690688"/>
              <a:ext cx="4286250" cy="369332"/>
            </a:xfrm>
            <a:prstGeom prst="rect">
              <a:avLst/>
            </a:prstGeom>
            <a:noFill/>
          </p:spPr>
          <p:txBody>
            <a:bodyPr wrap="square" rtlCol="0" anchor="ctr">
              <a:spAutoFit/>
            </a:bodyPr>
            <a:lstStyle/>
            <a:p>
              <a:pPr algn="ctr"/>
              <a:r>
                <a:rPr lang="en-GB" dirty="0"/>
                <a:t>Level of Studies of the Respondent</a:t>
              </a:r>
            </a:p>
          </p:txBody>
        </p:sp>
      </p:grpSp>
      <p:grpSp>
        <p:nvGrpSpPr>
          <p:cNvPr id="9" name="Group 8">
            <a:extLst>
              <a:ext uri="{FF2B5EF4-FFF2-40B4-BE49-F238E27FC236}">
                <a16:creationId xmlns:a16="http://schemas.microsoft.com/office/drawing/2014/main" id="{D997CF9F-01F7-470E-B07C-D110E1E16684}"/>
              </a:ext>
            </a:extLst>
          </p:cNvPr>
          <p:cNvGrpSpPr/>
          <p:nvPr/>
        </p:nvGrpSpPr>
        <p:grpSpPr>
          <a:xfrm>
            <a:off x="5920740" y="1942148"/>
            <a:ext cx="5823585" cy="3743325"/>
            <a:chOff x="5920740" y="1942148"/>
            <a:chExt cx="5823585" cy="3743325"/>
          </a:xfrm>
        </p:grpSpPr>
        <p:pic>
          <p:nvPicPr>
            <p:cNvPr id="7" name="Picture 6">
              <a:extLst>
                <a:ext uri="{FF2B5EF4-FFF2-40B4-BE49-F238E27FC236}">
                  <a16:creationId xmlns:a16="http://schemas.microsoft.com/office/drawing/2014/main" id="{A8B514C4-595B-44C2-B3AB-189361190867}"/>
                </a:ext>
              </a:extLst>
            </p:cNvPr>
            <p:cNvPicPr>
              <a:picLocks noChangeAspect="1"/>
            </p:cNvPicPr>
            <p:nvPr/>
          </p:nvPicPr>
          <p:blipFill>
            <a:blip r:embed="rId3"/>
            <a:stretch>
              <a:fillRect/>
            </a:stretch>
          </p:blipFill>
          <p:spPr>
            <a:xfrm>
              <a:off x="6096000" y="1942148"/>
              <a:ext cx="5648325" cy="3743325"/>
            </a:xfrm>
            <a:prstGeom prst="rect">
              <a:avLst/>
            </a:prstGeom>
          </p:spPr>
        </p:pic>
        <p:sp>
          <p:nvSpPr>
            <p:cNvPr id="8" name="TextBox 7">
              <a:extLst>
                <a:ext uri="{FF2B5EF4-FFF2-40B4-BE49-F238E27FC236}">
                  <a16:creationId xmlns:a16="http://schemas.microsoft.com/office/drawing/2014/main" id="{46507AEF-C8BF-4D64-A6C6-B7F5B681C7DE}"/>
                </a:ext>
              </a:extLst>
            </p:cNvPr>
            <p:cNvSpPr txBox="1"/>
            <p:nvPr/>
          </p:nvSpPr>
          <p:spPr>
            <a:xfrm>
              <a:off x="5920740" y="1942148"/>
              <a:ext cx="5433060" cy="369332"/>
            </a:xfrm>
            <a:prstGeom prst="rect">
              <a:avLst/>
            </a:prstGeom>
            <a:noFill/>
          </p:spPr>
          <p:txBody>
            <a:bodyPr wrap="square" rtlCol="0">
              <a:spAutoFit/>
            </a:bodyPr>
            <a:lstStyle/>
            <a:p>
              <a:pPr algn="ctr"/>
              <a:r>
                <a:rPr lang="en-GB" dirty="0"/>
                <a:t>Are you happy with the assigned teaching time ? </a:t>
              </a:r>
            </a:p>
          </p:txBody>
        </p:sp>
      </p:grpSp>
    </p:spTree>
    <p:extLst>
      <p:ext uri="{BB962C8B-B14F-4D97-AF65-F5344CB8AC3E}">
        <p14:creationId xmlns:p14="http://schemas.microsoft.com/office/powerpoint/2010/main" val="1737326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71D0-14CA-4DAE-BB68-DBA6A5C3D09E}"/>
              </a:ext>
            </a:extLst>
          </p:cNvPr>
          <p:cNvSpPr>
            <a:spLocks noGrp="1"/>
          </p:cNvSpPr>
          <p:nvPr>
            <p:ph type="title"/>
          </p:nvPr>
        </p:nvSpPr>
        <p:spPr/>
        <p:txBody>
          <a:bodyPr/>
          <a:lstStyle/>
          <a:p>
            <a:r>
              <a:rPr lang="en-GB" dirty="0"/>
              <a:t>Deliverable 3.1 </a:t>
            </a:r>
          </a:p>
        </p:txBody>
      </p:sp>
      <p:pic>
        <p:nvPicPr>
          <p:cNvPr id="3" name="Picture 2">
            <a:extLst>
              <a:ext uri="{FF2B5EF4-FFF2-40B4-BE49-F238E27FC236}">
                <a16:creationId xmlns:a16="http://schemas.microsoft.com/office/drawing/2014/main" id="{9A6E6BE1-C0F8-4DF2-AC56-466D75531262}"/>
              </a:ext>
            </a:extLst>
          </p:cNvPr>
          <p:cNvPicPr>
            <a:picLocks noChangeAspect="1"/>
          </p:cNvPicPr>
          <p:nvPr/>
        </p:nvPicPr>
        <p:blipFill>
          <a:blip r:embed="rId2"/>
          <a:stretch>
            <a:fillRect/>
          </a:stretch>
        </p:blipFill>
        <p:spPr>
          <a:xfrm>
            <a:off x="1093470" y="1976437"/>
            <a:ext cx="9753600" cy="4048125"/>
          </a:xfrm>
          <a:prstGeom prst="rect">
            <a:avLst/>
          </a:prstGeom>
        </p:spPr>
      </p:pic>
      <p:sp>
        <p:nvSpPr>
          <p:cNvPr id="10" name="TextBox 9">
            <a:extLst>
              <a:ext uri="{FF2B5EF4-FFF2-40B4-BE49-F238E27FC236}">
                <a16:creationId xmlns:a16="http://schemas.microsoft.com/office/drawing/2014/main" id="{2B945420-F1B8-4E96-97D9-74925D6A9523}"/>
              </a:ext>
            </a:extLst>
          </p:cNvPr>
          <p:cNvSpPr txBox="1"/>
          <p:nvPr/>
        </p:nvSpPr>
        <p:spPr>
          <a:xfrm>
            <a:off x="1630680" y="1622494"/>
            <a:ext cx="8930640" cy="707886"/>
          </a:xfrm>
          <a:prstGeom prst="rect">
            <a:avLst/>
          </a:prstGeom>
          <a:noFill/>
        </p:spPr>
        <p:txBody>
          <a:bodyPr wrap="square" rtlCol="0" anchor="ctr">
            <a:spAutoFit/>
          </a:bodyPr>
          <a:lstStyle/>
          <a:p>
            <a:pPr algn="ctr"/>
            <a:r>
              <a:rPr lang="en-GB" sz="2000" b="1" dirty="0"/>
              <a:t>Which of the two modules you think necessitates improvement (more teaching time and introduce of CAT tools) </a:t>
            </a:r>
          </a:p>
        </p:txBody>
      </p:sp>
    </p:spTree>
    <p:extLst>
      <p:ext uri="{BB962C8B-B14F-4D97-AF65-F5344CB8AC3E}">
        <p14:creationId xmlns:p14="http://schemas.microsoft.com/office/powerpoint/2010/main" val="4171128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71D0-14CA-4DAE-BB68-DBA6A5C3D09E}"/>
              </a:ext>
            </a:extLst>
          </p:cNvPr>
          <p:cNvSpPr>
            <a:spLocks noGrp="1"/>
          </p:cNvSpPr>
          <p:nvPr>
            <p:ph type="title"/>
          </p:nvPr>
        </p:nvSpPr>
        <p:spPr>
          <a:xfrm>
            <a:off x="236220" y="159385"/>
            <a:ext cx="10515600" cy="1325563"/>
          </a:xfrm>
        </p:spPr>
        <p:txBody>
          <a:bodyPr/>
          <a:lstStyle/>
          <a:p>
            <a:r>
              <a:rPr lang="en-GB" dirty="0"/>
              <a:t>Deliverable 3.1 </a:t>
            </a:r>
          </a:p>
        </p:txBody>
      </p:sp>
      <p:sp>
        <p:nvSpPr>
          <p:cNvPr id="10" name="TextBox 9">
            <a:extLst>
              <a:ext uri="{FF2B5EF4-FFF2-40B4-BE49-F238E27FC236}">
                <a16:creationId xmlns:a16="http://schemas.microsoft.com/office/drawing/2014/main" id="{2B945420-F1B8-4E96-97D9-74925D6A9523}"/>
              </a:ext>
            </a:extLst>
          </p:cNvPr>
          <p:cNvSpPr txBox="1"/>
          <p:nvPr/>
        </p:nvSpPr>
        <p:spPr>
          <a:xfrm>
            <a:off x="1234440" y="1369636"/>
            <a:ext cx="9723120" cy="400110"/>
          </a:xfrm>
          <a:prstGeom prst="rect">
            <a:avLst/>
          </a:prstGeom>
          <a:noFill/>
        </p:spPr>
        <p:txBody>
          <a:bodyPr wrap="square" rtlCol="0" anchor="ctr">
            <a:spAutoFit/>
          </a:bodyPr>
          <a:lstStyle/>
          <a:p>
            <a:pPr algn="ctr"/>
            <a:r>
              <a:rPr lang="en-GB" sz="2000" b="1" dirty="0"/>
              <a:t>What are the difficulties you experience during the following of these two modules </a:t>
            </a:r>
          </a:p>
        </p:txBody>
      </p:sp>
      <p:sp>
        <p:nvSpPr>
          <p:cNvPr id="4" name="TextBox 3">
            <a:extLst>
              <a:ext uri="{FF2B5EF4-FFF2-40B4-BE49-F238E27FC236}">
                <a16:creationId xmlns:a16="http://schemas.microsoft.com/office/drawing/2014/main" id="{ACB84AE1-BC73-4436-BCB0-D881F5B98140}"/>
              </a:ext>
            </a:extLst>
          </p:cNvPr>
          <p:cNvSpPr txBox="1"/>
          <p:nvPr/>
        </p:nvSpPr>
        <p:spPr>
          <a:xfrm>
            <a:off x="236220" y="1769746"/>
            <a:ext cx="11719560" cy="4616648"/>
          </a:xfrm>
          <a:prstGeom prst="rect">
            <a:avLst/>
          </a:prstGeom>
          <a:noFill/>
        </p:spPr>
        <p:txBody>
          <a:bodyPr wrap="square" rtlCol="0">
            <a:spAutoFit/>
          </a:bodyPr>
          <a:lstStyle/>
          <a:p>
            <a:pPr marL="457200" indent="-457200" algn="just">
              <a:lnSpc>
                <a:spcPct val="150000"/>
              </a:lnSpc>
              <a:buFont typeface="+mj-lt"/>
              <a:buAutoNum type="arabicPeriod"/>
            </a:pPr>
            <a:r>
              <a:rPr lang="en-GB" sz="2000" dirty="0"/>
              <a:t>Lack of knowledge of fundamentals </a:t>
            </a:r>
          </a:p>
          <a:p>
            <a:pPr marL="457200" indent="-457200" algn="just">
              <a:lnSpc>
                <a:spcPct val="150000"/>
              </a:lnSpc>
              <a:buFont typeface="+mj-lt"/>
              <a:buAutoNum type="arabicPeriod"/>
            </a:pPr>
            <a:r>
              <a:rPr lang="en-GB" sz="2000" dirty="0"/>
              <a:t>No provision of examples during the lecture time </a:t>
            </a:r>
          </a:p>
          <a:p>
            <a:pPr marL="457200" indent="-457200" algn="just">
              <a:lnSpc>
                <a:spcPct val="150000"/>
              </a:lnSpc>
              <a:buFont typeface="+mj-lt"/>
              <a:buAutoNum type="arabicPeriod"/>
            </a:pPr>
            <a:r>
              <a:rPr lang="en-GB" sz="2000" dirty="0"/>
              <a:t>Lack of motivation – More examples from real life should be provided</a:t>
            </a:r>
          </a:p>
          <a:p>
            <a:pPr marL="457200" indent="-457200" algn="just">
              <a:lnSpc>
                <a:spcPct val="150000"/>
              </a:lnSpc>
              <a:buFont typeface="+mj-lt"/>
              <a:buAutoNum type="arabicPeriod"/>
            </a:pPr>
            <a:r>
              <a:rPr lang="en-GB" sz="2000" dirty="0"/>
              <a:t>More teaching time is required (right now three hours of teaching is devoted)</a:t>
            </a:r>
          </a:p>
          <a:p>
            <a:pPr marL="457200" indent="-457200" algn="just">
              <a:lnSpc>
                <a:spcPct val="150000"/>
              </a:lnSpc>
              <a:buFont typeface="+mj-lt"/>
              <a:buAutoNum type="arabicPeriod"/>
            </a:pPr>
            <a:r>
              <a:rPr lang="en-GB" sz="2000" dirty="0"/>
              <a:t>More material should be uploaded online to provide more time to the students to study using their time as well </a:t>
            </a:r>
          </a:p>
          <a:p>
            <a:pPr marL="457200" indent="-457200" algn="just">
              <a:lnSpc>
                <a:spcPct val="150000"/>
              </a:lnSpc>
              <a:buFont typeface="+mj-lt"/>
              <a:buAutoNum type="arabicPeriod"/>
            </a:pPr>
            <a:r>
              <a:rPr lang="en-GB" sz="2000" dirty="0"/>
              <a:t>A lot of material to be covered within 12 weeks of lecturing </a:t>
            </a:r>
          </a:p>
          <a:p>
            <a:pPr marL="457200" indent="-457200" algn="just">
              <a:lnSpc>
                <a:spcPct val="150000"/>
              </a:lnSpc>
              <a:buFont typeface="+mj-lt"/>
              <a:buAutoNum type="arabicPeriod"/>
            </a:pPr>
            <a:r>
              <a:rPr lang="en-GB" sz="2000" dirty="0"/>
              <a:t>Limited engagement with the lecturer </a:t>
            </a:r>
          </a:p>
          <a:p>
            <a:pPr marL="457200" indent="-457200" algn="just">
              <a:lnSpc>
                <a:spcPct val="150000"/>
              </a:lnSpc>
              <a:buFont typeface="+mj-lt"/>
              <a:buAutoNum type="arabicPeriod"/>
            </a:pPr>
            <a:r>
              <a:rPr lang="en-GB" sz="2000" dirty="0"/>
              <a:t>The lecture sessions were very early in the morning </a:t>
            </a:r>
          </a:p>
          <a:p>
            <a:pPr marL="457200" indent="-457200">
              <a:buFont typeface="+mj-lt"/>
              <a:buAutoNum type="arabicPeriod"/>
            </a:pPr>
            <a:endParaRPr lang="en-GB" sz="2400" dirty="0"/>
          </a:p>
        </p:txBody>
      </p:sp>
    </p:spTree>
    <p:extLst>
      <p:ext uri="{BB962C8B-B14F-4D97-AF65-F5344CB8AC3E}">
        <p14:creationId xmlns:p14="http://schemas.microsoft.com/office/powerpoint/2010/main" val="2060547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71D0-14CA-4DAE-BB68-DBA6A5C3D09E}"/>
              </a:ext>
            </a:extLst>
          </p:cNvPr>
          <p:cNvSpPr>
            <a:spLocks noGrp="1"/>
          </p:cNvSpPr>
          <p:nvPr>
            <p:ph type="title"/>
          </p:nvPr>
        </p:nvSpPr>
        <p:spPr>
          <a:xfrm>
            <a:off x="236220" y="159385"/>
            <a:ext cx="10515600" cy="1325563"/>
          </a:xfrm>
        </p:spPr>
        <p:txBody>
          <a:bodyPr/>
          <a:lstStyle/>
          <a:p>
            <a:r>
              <a:rPr lang="en-GB" dirty="0"/>
              <a:t>Deliverable 3.1 </a:t>
            </a:r>
          </a:p>
        </p:txBody>
      </p:sp>
      <p:sp>
        <p:nvSpPr>
          <p:cNvPr id="10" name="TextBox 9">
            <a:extLst>
              <a:ext uri="{FF2B5EF4-FFF2-40B4-BE49-F238E27FC236}">
                <a16:creationId xmlns:a16="http://schemas.microsoft.com/office/drawing/2014/main" id="{2B945420-F1B8-4E96-97D9-74925D6A9523}"/>
              </a:ext>
            </a:extLst>
          </p:cNvPr>
          <p:cNvSpPr txBox="1"/>
          <p:nvPr/>
        </p:nvSpPr>
        <p:spPr>
          <a:xfrm>
            <a:off x="632460" y="1227237"/>
            <a:ext cx="9723120" cy="400110"/>
          </a:xfrm>
          <a:prstGeom prst="rect">
            <a:avLst/>
          </a:prstGeom>
          <a:noFill/>
        </p:spPr>
        <p:txBody>
          <a:bodyPr wrap="square" rtlCol="0" anchor="ctr">
            <a:spAutoFit/>
          </a:bodyPr>
          <a:lstStyle/>
          <a:p>
            <a:pPr algn="ctr"/>
            <a:r>
              <a:rPr lang="en-GB" sz="2000" b="1" dirty="0"/>
              <a:t>What solutions do you suggest ? </a:t>
            </a:r>
          </a:p>
        </p:txBody>
      </p:sp>
      <p:sp>
        <p:nvSpPr>
          <p:cNvPr id="4" name="TextBox 3">
            <a:extLst>
              <a:ext uri="{FF2B5EF4-FFF2-40B4-BE49-F238E27FC236}">
                <a16:creationId xmlns:a16="http://schemas.microsoft.com/office/drawing/2014/main" id="{ACB84AE1-BC73-4436-BCB0-D881F5B98140}"/>
              </a:ext>
            </a:extLst>
          </p:cNvPr>
          <p:cNvSpPr txBox="1"/>
          <p:nvPr/>
        </p:nvSpPr>
        <p:spPr>
          <a:xfrm>
            <a:off x="236220" y="1627347"/>
            <a:ext cx="11719560" cy="4744056"/>
          </a:xfrm>
          <a:prstGeom prst="rect">
            <a:avLst/>
          </a:prstGeom>
          <a:noFill/>
        </p:spPr>
        <p:txBody>
          <a:bodyPr wrap="square" rtlCol="0">
            <a:spAutoFit/>
          </a:bodyPr>
          <a:lstStyle/>
          <a:p>
            <a:pPr marL="457200" indent="-457200" algn="just">
              <a:lnSpc>
                <a:spcPct val="150000"/>
              </a:lnSpc>
              <a:buFont typeface="+mj-lt"/>
              <a:buAutoNum type="arabicPeriod"/>
            </a:pPr>
            <a:r>
              <a:rPr lang="en-GB" sz="2000" dirty="0"/>
              <a:t>The lectures to take place not very early in the morning </a:t>
            </a:r>
          </a:p>
          <a:p>
            <a:pPr marL="457200" indent="-457200" algn="just">
              <a:lnSpc>
                <a:spcPct val="150000"/>
              </a:lnSpc>
              <a:buFont typeface="+mj-lt"/>
              <a:buAutoNum type="arabicPeriod"/>
            </a:pPr>
            <a:r>
              <a:rPr lang="en-GB" sz="2000" dirty="0"/>
              <a:t>To link the teaching of mathematics with the use of real life problems and examples from other technologies </a:t>
            </a:r>
          </a:p>
          <a:p>
            <a:pPr marL="457200" indent="-457200" algn="just">
              <a:lnSpc>
                <a:spcPct val="150000"/>
              </a:lnSpc>
              <a:buFont typeface="+mj-lt"/>
              <a:buAutoNum type="arabicPeriod"/>
            </a:pPr>
            <a:r>
              <a:rPr lang="en-GB" sz="2000" dirty="0"/>
              <a:t>To link mathematics with the rest of our studies </a:t>
            </a:r>
          </a:p>
          <a:p>
            <a:pPr marL="457200" indent="-457200" algn="just">
              <a:lnSpc>
                <a:spcPct val="150000"/>
              </a:lnSpc>
              <a:buFont typeface="+mj-lt"/>
              <a:buAutoNum type="arabicPeriod"/>
            </a:pPr>
            <a:r>
              <a:rPr lang="en-GB" sz="2000" dirty="0"/>
              <a:t>Use of mobile tools during the teaching and learning processes </a:t>
            </a:r>
          </a:p>
          <a:p>
            <a:pPr marL="457200" indent="-457200" algn="just">
              <a:lnSpc>
                <a:spcPct val="150000"/>
              </a:lnSpc>
              <a:buFont typeface="+mj-lt"/>
              <a:buAutoNum type="arabicPeriod"/>
            </a:pPr>
            <a:r>
              <a:rPr lang="en-GB" sz="2000" dirty="0"/>
              <a:t>More teaching time is requested </a:t>
            </a:r>
          </a:p>
          <a:p>
            <a:pPr marL="457200" indent="-457200" algn="just">
              <a:lnSpc>
                <a:spcPct val="150000"/>
              </a:lnSpc>
              <a:buFont typeface="+mj-lt"/>
              <a:buAutoNum type="arabicPeriod"/>
            </a:pPr>
            <a:r>
              <a:rPr lang="en-GB" sz="2000" dirty="0"/>
              <a:t>Establishment of help line for the students </a:t>
            </a:r>
          </a:p>
          <a:p>
            <a:pPr marL="457200" indent="-457200" algn="just">
              <a:lnSpc>
                <a:spcPct val="150000"/>
              </a:lnSpc>
              <a:buFont typeface="+mj-lt"/>
              <a:buAutoNum type="arabicPeriod"/>
            </a:pPr>
            <a:r>
              <a:rPr lang="en-GB" sz="2000" dirty="0"/>
              <a:t>More solved examples </a:t>
            </a:r>
          </a:p>
          <a:p>
            <a:pPr marL="457200" indent="-457200" algn="just">
              <a:lnSpc>
                <a:spcPct val="150000"/>
              </a:lnSpc>
              <a:buFont typeface="+mj-lt"/>
              <a:buAutoNum type="arabicPeriod"/>
            </a:pPr>
            <a:r>
              <a:rPr lang="en-GB" sz="2000" dirty="0"/>
              <a:t>Smaller student’s groups to be formed – better analogy between lecturer/students </a:t>
            </a:r>
          </a:p>
          <a:p>
            <a:pPr marL="457200" indent="-457200" algn="just">
              <a:lnSpc>
                <a:spcPct val="150000"/>
              </a:lnSpc>
              <a:buFont typeface="+mj-lt"/>
              <a:buAutoNum type="arabicPeriod"/>
            </a:pPr>
            <a:r>
              <a:rPr lang="en-GB" sz="2000" dirty="0"/>
              <a:t>Enrichment of the e-class documents </a:t>
            </a:r>
            <a:endParaRPr lang="en-GB" sz="2400" dirty="0"/>
          </a:p>
        </p:txBody>
      </p:sp>
    </p:spTree>
    <p:extLst>
      <p:ext uri="{BB962C8B-B14F-4D97-AF65-F5344CB8AC3E}">
        <p14:creationId xmlns:p14="http://schemas.microsoft.com/office/powerpoint/2010/main" val="1863831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FF648-C340-462B-B65D-3151DAF93A3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7CAA47-40EC-4898-AB3B-364538907D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99649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5A3E6-0C85-4B4C-BA48-64D270BD2674}"/>
              </a:ext>
            </a:extLst>
          </p:cNvPr>
          <p:cNvSpPr>
            <a:spLocks noGrp="1"/>
          </p:cNvSpPr>
          <p:nvPr>
            <p:ph type="title"/>
          </p:nvPr>
        </p:nvSpPr>
        <p:spPr/>
        <p:txBody>
          <a:bodyPr/>
          <a:lstStyle/>
          <a:p>
            <a:r>
              <a:rPr lang="en-GB" dirty="0"/>
              <a:t>Deliverable 3.2</a:t>
            </a:r>
          </a:p>
        </p:txBody>
      </p:sp>
      <p:sp>
        <p:nvSpPr>
          <p:cNvPr id="3" name="Content Placeholder 2">
            <a:extLst>
              <a:ext uri="{FF2B5EF4-FFF2-40B4-BE49-F238E27FC236}">
                <a16:creationId xmlns:a16="http://schemas.microsoft.com/office/drawing/2014/main" id="{0BD8EE9C-81A0-4693-870E-554CED728C74}"/>
              </a:ext>
            </a:extLst>
          </p:cNvPr>
          <p:cNvSpPr>
            <a:spLocks noGrp="1"/>
          </p:cNvSpPr>
          <p:nvPr>
            <p:ph idx="1"/>
          </p:nvPr>
        </p:nvSpPr>
        <p:spPr>
          <a:xfrm>
            <a:off x="723900" y="1562735"/>
            <a:ext cx="10923270" cy="4351338"/>
          </a:xfrm>
        </p:spPr>
        <p:txBody>
          <a:bodyPr anchor="ctr"/>
          <a:lstStyle/>
          <a:p>
            <a:pPr marL="0" indent="0" algn="ctr">
              <a:buNone/>
            </a:pPr>
            <a:r>
              <a:rPr lang="en-GB" b="1" dirty="0"/>
              <a:t>Hellenic Mediterranean University (Greece)</a:t>
            </a:r>
          </a:p>
          <a:p>
            <a:pPr marL="0" indent="0" algn="ctr">
              <a:buNone/>
            </a:pPr>
            <a:r>
              <a:rPr lang="en-GB" b="1" dirty="0"/>
              <a:t>Survey among Math lecturers have taught the courses in Linear Algebra and Calculus I </a:t>
            </a:r>
          </a:p>
          <a:p>
            <a:pPr marL="0" indent="0" algn="ctr">
              <a:buNone/>
            </a:pPr>
            <a:r>
              <a:rPr lang="en-GB" b="1" dirty="0">
                <a:hlinkClick r:id="rId2"/>
              </a:rPr>
              <a:t>https://forms.gle/x5c37rct2m8EDHSS9</a:t>
            </a:r>
            <a:endParaRPr lang="en-GB" b="1" dirty="0"/>
          </a:p>
        </p:txBody>
      </p:sp>
    </p:spTree>
    <p:extLst>
      <p:ext uri="{BB962C8B-B14F-4D97-AF65-F5344CB8AC3E}">
        <p14:creationId xmlns:p14="http://schemas.microsoft.com/office/powerpoint/2010/main" val="3688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929640" y="1482725"/>
            <a:ext cx="10515600" cy="757555"/>
          </a:xfrm>
        </p:spPr>
        <p:txBody>
          <a:bodyPr>
            <a:normAutofit fontScale="92500"/>
          </a:bodyPr>
          <a:lstStyle/>
          <a:p>
            <a:r>
              <a:rPr lang="en-GB" dirty="0"/>
              <a:t>Eleven Teachers / Academics participated in the survey (is still on going)</a:t>
            </a:r>
          </a:p>
        </p:txBody>
      </p:sp>
      <p:pic>
        <p:nvPicPr>
          <p:cNvPr id="4" name="Picture 3">
            <a:extLst>
              <a:ext uri="{FF2B5EF4-FFF2-40B4-BE49-F238E27FC236}">
                <a16:creationId xmlns:a16="http://schemas.microsoft.com/office/drawing/2014/main" id="{3E34B5B3-CB5B-497C-8FAF-C0BB006006A3}"/>
              </a:ext>
            </a:extLst>
          </p:cNvPr>
          <p:cNvPicPr>
            <a:picLocks noChangeAspect="1"/>
          </p:cNvPicPr>
          <p:nvPr/>
        </p:nvPicPr>
        <p:blipFill>
          <a:blip r:embed="rId2"/>
          <a:stretch>
            <a:fillRect/>
          </a:stretch>
        </p:blipFill>
        <p:spPr>
          <a:xfrm>
            <a:off x="2630329" y="2519912"/>
            <a:ext cx="6931342" cy="3347487"/>
          </a:xfrm>
          <a:prstGeom prst="rect">
            <a:avLst/>
          </a:prstGeom>
        </p:spPr>
      </p:pic>
    </p:spTree>
    <p:extLst>
      <p:ext uri="{BB962C8B-B14F-4D97-AF65-F5344CB8AC3E}">
        <p14:creationId xmlns:p14="http://schemas.microsoft.com/office/powerpoint/2010/main" val="611989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838200" y="1311910"/>
            <a:ext cx="10515600" cy="757555"/>
          </a:xfrm>
        </p:spPr>
        <p:txBody>
          <a:bodyPr anchor="ctr">
            <a:normAutofit/>
          </a:bodyPr>
          <a:lstStyle/>
          <a:p>
            <a:pPr marL="0" indent="0" algn="ctr">
              <a:buNone/>
            </a:pPr>
            <a:r>
              <a:rPr lang="en-GB" sz="2400" dirty="0"/>
              <a:t>Experience in Teaching Linear Algebra and Calculus I </a:t>
            </a:r>
          </a:p>
        </p:txBody>
      </p:sp>
      <p:pic>
        <p:nvPicPr>
          <p:cNvPr id="5" name="Picture 4">
            <a:extLst>
              <a:ext uri="{FF2B5EF4-FFF2-40B4-BE49-F238E27FC236}">
                <a16:creationId xmlns:a16="http://schemas.microsoft.com/office/drawing/2014/main" id="{9606E3D2-F12E-4B63-BD75-D5F0FD1E2247}"/>
              </a:ext>
            </a:extLst>
          </p:cNvPr>
          <p:cNvPicPr>
            <a:picLocks noChangeAspect="1"/>
          </p:cNvPicPr>
          <p:nvPr/>
        </p:nvPicPr>
        <p:blipFill>
          <a:blip r:embed="rId2"/>
          <a:stretch>
            <a:fillRect/>
          </a:stretch>
        </p:blipFill>
        <p:spPr>
          <a:xfrm>
            <a:off x="434340" y="2452006"/>
            <a:ext cx="6170296" cy="3525884"/>
          </a:xfrm>
          <a:prstGeom prst="rect">
            <a:avLst/>
          </a:prstGeom>
        </p:spPr>
      </p:pic>
      <p:pic>
        <p:nvPicPr>
          <p:cNvPr id="6" name="Picture 5">
            <a:extLst>
              <a:ext uri="{FF2B5EF4-FFF2-40B4-BE49-F238E27FC236}">
                <a16:creationId xmlns:a16="http://schemas.microsoft.com/office/drawing/2014/main" id="{9F33742A-083C-4DCC-B2A0-CFE9AB6F0CDD}"/>
              </a:ext>
            </a:extLst>
          </p:cNvPr>
          <p:cNvPicPr>
            <a:picLocks noChangeAspect="1"/>
          </p:cNvPicPr>
          <p:nvPr/>
        </p:nvPicPr>
        <p:blipFill>
          <a:blip r:embed="rId3"/>
          <a:stretch>
            <a:fillRect/>
          </a:stretch>
        </p:blipFill>
        <p:spPr>
          <a:xfrm>
            <a:off x="6856790" y="2679971"/>
            <a:ext cx="5187572" cy="3069954"/>
          </a:xfrm>
          <a:prstGeom prst="rect">
            <a:avLst/>
          </a:prstGeom>
        </p:spPr>
      </p:pic>
    </p:spTree>
    <p:extLst>
      <p:ext uri="{BB962C8B-B14F-4D97-AF65-F5344CB8AC3E}">
        <p14:creationId xmlns:p14="http://schemas.microsoft.com/office/powerpoint/2010/main" val="536887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1135380" y="2536508"/>
            <a:ext cx="10515600" cy="2311400"/>
          </a:xfrm>
        </p:spPr>
        <p:txBody>
          <a:bodyPr anchor="ctr">
            <a:normAutofit/>
          </a:bodyPr>
          <a:lstStyle/>
          <a:p>
            <a:pPr marL="0" indent="0" algn="ctr">
              <a:buNone/>
            </a:pPr>
            <a:r>
              <a:rPr lang="en-GB" sz="2400" b="1" dirty="0"/>
              <a:t>In case of low attendance (question above) please indicate possible reasons:</a:t>
            </a:r>
          </a:p>
          <a:p>
            <a:pPr marL="457200" indent="-457200" algn="just">
              <a:buFont typeface="+mj-lt"/>
              <a:buAutoNum type="arabicPeriod"/>
            </a:pPr>
            <a:r>
              <a:rPr lang="en-GB" sz="2400" dirty="0"/>
              <a:t>Low Motivation due to lack of previous knowledge </a:t>
            </a:r>
          </a:p>
          <a:p>
            <a:pPr marL="457200" indent="-457200" algn="just">
              <a:buFont typeface="+mj-lt"/>
              <a:buAutoNum type="arabicPeriod"/>
            </a:pPr>
            <a:r>
              <a:rPr lang="en-GB" sz="2400" dirty="0"/>
              <a:t>It is not obligatory to follow the lectures </a:t>
            </a:r>
          </a:p>
          <a:p>
            <a:pPr marL="0" indent="0" algn="ctr">
              <a:buNone/>
            </a:pPr>
            <a:endParaRPr lang="en-GB" sz="2400" dirty="0"/>
          </a:p>
        </p:txBody>
      </p:sp>
    </p:spTree>
    <p:extLst>
      <p:ext uri="{BB962C8B-B14F-4D97-AF65-F5344CB8AC3E}">
        <p14:creationId xmlns:p14="http://schemas.microsoft.com/office/powerpoint/2010/main" val="156165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4FF2-FF5A-4F4E-936E-DFEFC03CB550}"/>
              </a:ext>
            </a:extLst>
          </p:cNvPr>
          <p:cNvSpPr>
            <a:spLocks noGrp="1"/>
          </p:cNvSpPr>
          <p:nvPr>
            <p:ph type="title"/>
          </p:nvPr>
        </p:nvSpPr>
        <p:spPr>
          <a:xfrm>
            <a:off x="392430" y="216535"/>
            <a:ext cx="10515600" cy="1325563"/>
          </a:xfrm>
        </p:spPr>
        <p:txBody>
          <a:bodyPr/>
          <a:lstStyle/>
          <a:p>
            <a:r>
              <a:rPr lang="en-GB" dirty="0" err="1"/>
              <a:t>iTEM</a:t>
            </a:r>
            <a:r>
              <a:rPr lang="en-GB" dirty="0"/>
              <a:t> Key Principles </a:t>
            </a:r>
          </a:p>
        </p:txBody>
      </p:sp>
      <p:pic>
        <p:nvPicPr>
          <p:cNvPr id="4" name="Picture 3">
            <a:extLst>
              <a:ext uri="{FF2B5EF4-FFF2-40B4-BE49-F238E27FC236}">
                <a16:creationId xmlns:a16="http://schemas.microsoft.com/office/drawing/2014/main" id="{3960F2AB-8EAB-4036-924B-DF8A5DCC96EC}"/>
              </a:ext>
            </a:extLst>
          </p:cNvPr>
          <p:cNvPicPr>
            <a:picLocks noChangeAspect="1"/>
          </p:cNvPicPr>
          <p:nvPr/>
        </p:nvPicPr>
        <p:blipFill>
          <a:blip r:embed="rId2"/>
          <a:stretch>
            <a:fillRect/>
          </a:stretch>
        </p:blipFill>
        <p:spPr>
          <a:xfrm>
            <a:off x="2243291" y="1393508"/>
            <a:ext cx="8584729" cy="4394564"/>
          </a:xfrm>
          <a:prstGeom prst="rect">
            <a:avLst/>
          </a:prstGeom>
        </p:spPr>
      </p:pic>
    </p:spTree>
    <p:extLst>
      <p:ext uri="{BB962C8B-B14F-4D97-AF65-F5344CB8AC3E}">
        <p14:creationId xmlns:p14="http://schemas.microsoft.com/office/powerpoint/2010/main" val="15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pic>
        <p:nvPicPr>
          <p:cNvPr id="6" name="Picture 5">
            <a:extLst>
              <a:ext uri="{FF2B5EF4-FFF2-40B4-BE49-F238E27FC236}">
                <a16:creationId xmlns:a16="http://schemas.microsoft.com/office/drawing/2014/main" id="{4795056F-2F48-4650-974D-DF6CBB1F13D1}"/>
              </a:ext>
            </a:extLst>
          </p:cNvPr>
          <p:cNvPicPr>
            <a:picLocks noChangeAspect="1"/>
          </p:cNvPicPr>
          <p:nvPr/>
        </p:nvPicPr>
        <p:blipFill>
          <a:blip r:embed="rId2"/>
          <a:stretch>
            <a:fillRect/>
          </a:stretch>
        </p:blipFill>
        <p:spPr>
          <a:xfrm>
            <a:off x="2173605" y="1412557"/>
            <a:ext cx="8324850" cy="4352925"/>
          </a:xfrm>
          <a:prstGeom prst="rect">
            <a:avLst/>
          </a:prstGeom>
        </p:spPr>
      </p:pic>
    </p:spTree>
    <p:extLst>
      <p:ext uri="{BB962C8B-B14F-4D97-AF65-F5344CB8AC3E}">
        <p14:creationId xmlns:p14="http://schemas.microsoft.com/office/powerpoint/2010/main" val="30956033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pic>
        <p:nvPicPr>
          <p:cNvPr id="3" name="Picture 2">
            <a:extLst>
              <a:ext uri="{FF2B5EF4-FFF2-40B4-BE49-F238E27FC236}">
                <a16:creationId xmlns:a16="http://schemas.microsoft.com/office/drawing/2014/main" id="{C3CE9D3A-53EC-4B85-A409-1B5BE4EC243C}"/>
              </a:ext>
            </a:extLst>
          </p:cNvPr>
          <p:cNvPicPr>
            <a:picLocks noChangeAspect="1"/>
          </p:cNvPicPr>
          <p:nvPr/>
        </p:nvPicPr>
        <p:blipFill>
          <a:blip r:embed="rId2"/>
          <a:stretch>
            <a:fillRect/>
          </a:stretch>
        </p:blipFill>
        <p:spPr>
          <a:xfrm>
            <a:off x="2066925" y="1495425"/>
            <a:ext cx="8058150" cy="4324350"/>
          </a:xfrm>
          <a:prstGeom prst="rect">
            <a:avLst/>
          </a:prstGeom>
        </p:spPr>
      </p:pic>
    </p:spTree>
    <p:extLst>
      <p:ext uri="{BB962C8B-B14F-4D97-AF65-F5344CB8AC3E}">
        <p14:creationId xmlns:p14="http://schemas.microsoft.com/office/powerpoint/2010/main" val="1824242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4" name="Rectangle 3">
            <a:extLst>
              <a:ext uri="{FF2B5EF4-FFF2-40B4-BE49-F238E27FC236}">
                <a16:creationId xmlns:a16="http://schemas.microsoft.com/office/drawing/2014/main" id="{A30C427C-3628-4232-977B-93E90BBC3C9E}"/>
              </a:ext>
            </a:extLst>
          </p:cNvPr>
          <p:cNvSpPr/>
          <p:nvPr/>
        </p:nvSpPr>
        <p:spPr>
          <a:xfrm>
            <a:off x="1558290" y="2030080"/>
            <a:ext cx="11037570" cy="461665"/>
          </a:xfrm>
          <a:prstGeom prst="rect">
            <a:avLst/>
          </a:prstGeom>
        </p:spPr>
        <p:txBody>
          <a:bodyPr wrap="square">
            <a:spAutoFit/>
          </a:bodyPr>
          <a:lstStyle/>
          <a:p>
            <a:pPr algn="just"/>
            <a:r>
              <a:rPr lang="en-GB" sz="2400" b="1" dirty="0"/>
              <a:t>In case of low pass rates (question above) please indicate possible reasons:</a:t>
            </a:r>
          </a:p>
        </p:txBody>
      </p:sp>
      <p:sp>
        <p:nvSpPr>
          <p:cNvPr id="5" name="TextBox 4">
            <a:extLst>
              <a:ext uri="{FF2B5EF4-FFF2-40B4-BE49-F238E27FC236}">
                <a16:creationId xmlns:a16="http://schemas.microsoft.com/office/drawing/2014/main" id="{CDF5C0B7-099D-430C-AF0B-EA60B9FC9E3D}"/>
              </a:ext>
            </a:extLst>
          </p:cNvPr>
          <p:cNvSpPr txBox="1"/>
          <p:nvPr/>
        </p:nvSpPr>
        <p:spPr>
          <a:xfrm>
            <a:off x="260985" y="2831138"/>
            <a:ext cx="11670030" cy="114307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GB" sz="2400" dirty="0"/>
              <a:t>Low Attendance of the lecture sessions </a:t>
            </a:r>
          </a:p>
          <a:p>
            <a:pPr marL="342900" indent="-342900" algn="just">
              <a:lnSpc>
                <a:spcPct val="150000"/>
              </a:lnSpc>
              <a:buFont typeface="Arial" panose="020B0604020202020204" pitchFamily="34" charset="0"/>
              <a:buChar char="•"/>
            </a:pPr>
            <a:r>
              <a:rPr lang="en-GB" sz="2400" dirty="0"/>
              <a:t>Lack of prior knowledge and of motivation </a:t>
            </a:r>
          </a:p>
        </p:txBody>
      </p:sp>
    </p:spTree>
    <p:extLst>
      <p:ext uri="{BB962C8B-B14F-4D97-AF65-F5344CB8AC3E}">
        <p14:creationId xmlns:p14="http://schemas.microsoft.com/office/powerpoint/2010/main" val="174562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4" name="Rectangle 3">
            <a:extLst>
              <a:ext uri="{FF2B5EF4-FFF2-40B4-BE49-F238E27FC236}">
                <a16:creationId xmlns:a16="http://schemas.microsoft.com/office/drawing/2014/main" id="{A30C427C-3628-4232-977B-93E90BBC3C9E}"/>
              </a:ext>
            </a:extLst>
          </p:cNvPr>
          <p:cNvSpPr/>
          <p:nvPr/>
        </p:nvSpPr>
        <p:spPr>
          <a:xfrm>
            <a:off x="1409700" y="1511380"/>
            <a:ext cx="11037570" cy="461665"/>
          </a:xfrm>
          <a:prstGeom prst="rect">
            <a:avLst/>
          </a:prstGeom>
        </p:spPr>
        <p:txBody>
          <a:bodyPr wrap="square">
            <a:spAutoFit/>
          </a:bodyPr>
          <a:lstStyle/>
          <a:p>
            <a:pPr algn="just"/>
            <a:r>
              <a:rPr lang="en-GB" sz="2400" b="1" dirty="0"/>
              <a:t>Judging from your experience, which courses do you think should be updated?</a:t>
            </a:r>
          </a:p>
        </p:txBody>
      </p:sp>
      <p:pic>
        <p:nvPicPr>
          <p:cNvPr id="3" name="Picture 2">
            <a:extLst>
              <a:ext uri="{FF2B5EF4-FFF2-40B4-BE49-F238E27FC236}">
                <a16:creationId xmlns:a16="http://schemas.microsoft.com/office/drawing/2014/main" id="{46B52C0C-4EC7-4BA6-AB6F-72EF68B2607E}"/>
              </a:ext>
            </a:extLst>
          </p:cNvPr>
          <p:cNvPicPr>
            <a:picLocks noChangeAspect="1"/>
          </p:cNvPicPr>
          <p:nvPr/>
        </p:nvPicPr>
        <p:blipFill>
          <a:blip r:embed="rId2"/>
          <a:stretch>
            <a:fillRect/>
          </a:stretch>
        </p:blipFill>
        <p:spPr>
          <a:xfrm>
            <a:off x="2007869" y="2156996"/>
            <a:ext cx="9103173" cy="3672303"/>
          </a:xfrm>
          <a:prstGeom prst="rect">
            <a:avLst/>
          </a:prstGeom>
        </p:spPr>
      </p:pic>
    </p:spTree>
    <p:extLst>
      <p:ext uri="{BB962C8B-B14F-4D97-AF65-F5344CB8AC3E}">
        <p14:creationId xmlns:p14="http://schemas.microsoft.com/office/powerpoint/2010/main" val="2648503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4" name="Rectangle 3">
            <a:extLst>
              <a:ext uri="{FF2B5EF4-FFF2-40B4-BE49-F238E27FC236}">
                <a16:creationId xmlns:a16="http://schemas.microsoft.com/office/drawing/2014/main" id="{A30C427C-3628-4232-977B-93E90BBC3C9E}"/>
              </a:ext>
            </a:extLst>
          </p:cNvPr>
          <p:cNvSpPr/>
          <p:nvPr/>
        </p:nvSpPr>
        <p:spPr>
          <a:xfrm>
            <a:off x="838200" y="1488520"/>
            <a:ext cx="11037570" cy="1143070"/>
          </a:xfrm>
          <a:prstGeom prst="rect">
            <a:avLst/>
          </a:prstGeom>
        </p:spPr>
        <p:txBody>
          <a:bodyPr wrap="square">
            <a:spAutoFit/>
          </a:bodyPr>
          <a:lstStyle/>
          <a:p>
            <a:pPr algn="just">
              <a:lnSpc>
                <a:spcPct val="150000"/>
              </a:lnSpc>
            </a:pPr>
            <a:r>
              <a:rPr lang="en-GB" sz="2400" b="1" dirty="0"/>
              <a:t>Judging from your experience, do you believe that the teaching hours are sufficient, considering both the material covered and the students' comprehension?</a:t>
            </a:r>
          </a:p>
        </p:txBody>
      </p:sp>
      <p:pic>
        <p:nvPicPr>
          <p:cNvPr id="5" name="Picture 4">
            <a:extLst>
              <a:ext uri="{FF2B5EF4-FFF2-40B4-BE49-F238E27FC236}">
                <a16:creationId xmlns:a16="http://schemas.microsoft.com/office/drawing/2014/main" id="{601DF6A3-27F5-4867-970F-72992CC7E56C}"/>
              </a:ext>
            </a:extLst>
          </p:cNvPr>
          <p:cNvPicPr>
            <a:picLocks noChangeAspect="1"/>
          </p:cNvPicPr>
          <p:nvPr/>
        </p:nvPicPr>
        <p:blipFill>
          <a:blip r:embed="rId2"/>
          <a:stretch>
            <a:fillRect/>
          </a:stretch>
        </p:blipFill>
        <p:spPr>
          <a:xfrm>
            <a:off x="3771899" y="2814083"/>
            <a:ext cx="5956935" cy="3019835"/>
          </a:xfrm>
          <a:prstGeom prst="rect">
            <a:avLst/>
          </a:prstGeom>
        </p:spPr>
      </p:pic>
    </p:spTree>
    <p:extLst>
      <p:ext uri="{BB962C8B-B14F-4D97-AF65-F5344CB8AC3E}">
        <p14:creationId xmlns:p14="http://schemas.microsoft.com/office/powerpoint/2010/main" val="3240728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4" name="Rectangle 3">
            <a:extLst>
              <a:ext uri="{FF2B5EF4-FFF2-40B4-BE49-F238E27FC236}">
                <a16:creationId xmlns:a16="http://schemas.microsoft.com/office/drawing/2014/main" id="{A30C427C-3628-4232-977B-93E90BBC3C9E}"/>
              </a:ext>
            </a:extLst>
          </p:cNvPr>
          <p:cNvSpPr/>
          <p:nvPr/>
        </p:nvSpPr>
        <p:spPr>
          <a:xfrm>
            <a:off x="472440" y="1522810"/>
            <a:ext cx="11037570" cy="1143070"/>
          </a:xfrm>
          <a:prstGeom prst="rect">
            <a:avLst/>
          </a:prstGeom>
        </p:spPr>
        <p:txBody>
          <a:bodyPr wrap="square">
            <a:spAutoFit/>
          </a:bodyPr>
          <a:lstStyle/>
          <a:p>
            <a:pPr algn="just">
              <a:lnSpc>
                <a:spcPct val="150000"/>
              </a:lnSpc>
            </a:pPr>
            <a:r>
              <a:rPr lang="en-GB" sz="2400" b="1" dirty="0"/>
              <a:t>Is there any system of “identification" weak performance students in your institution?</a:t>
            </a:r>
          </a:p>
        </p:txBody>
      </p:sp>
      <p:pic>
        <p:nvPicPr>
          <p:cNvPr id="3" name="Picture 2">
            <a:extLst>
              <a:ext uri="{FF2B5EF4-FFF2-40B4-BE49-F238E27FC236}">
                <a16:creationId xmlns:a16="http://schemas.microsoft.com/office/drawing/2014/main" id="{BC73EFBA-DDA5-426E-8430-C84580E930F4}"/>
              </a:ext>
            </a:extLst>
          </p:cNvPr>
          <p:cNvPicPr>
            <a:picLocks noChangeAspect="1"/>
          </p:cNvPicPr>
          <p:nvPr/>
        </p:nvPicPr>
        <p:blipFill>
          <a:blip r:embed="rId2"/>
          <a:stretch>
            <a:fillRect/>
          </a:stretch>
        </p:blipFill>
        <p:spPr>
          <a:xfrm>
            <a:off x="2643187" y="2245042"/>
            <a:ext cx="6905625" cy="3648075"/>
          </a:xfrm>
          <a:prstGeom prst="rect">
            <a:avLst/>
          </a:prstGeom>
        </p:spPr>
      </p:pic>
    </p:spTree>
    <p:extLst>
      <p:ext uri="{BB962C8B-B14F-4D97-AF65-F5344CB8AC3E}">
        <p14:creationId xmlns:p14="http://schemas.microsoft.com/office/powerpoint/2010/main" val="1223469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4" name="Rectangle 3">
            <a:extLst>
              <a:ext uri="{FF2B5EF4-FFF2-40B4-BE49-F238E27FC236}">
                <a16:creationId xmlns:a16="http://schemas.microsoft.com/office/drawing/2014/main" id="{A30C427C-3628-4232-977B-93E90BBC3C9E}"/>
              </a:ext>
            </a:extLst>
          </p:cNvPr>
          <p:cNvSpPr/>
          <p:nvPr/>
        </p:nvSpPr>
        <p:spPr>
          <a:xfrm>
            <a:off x="472440" y="1522810"/>
            <a:ext cx="11037570" cy="1143070"/>
          </a:xfrm>
          <a:prstGeom prst="rect">
            <a:avLst/>
          </a:prstGeom>
        </p:spPr>
        <p:txBody>
          <a:bodyPr wrap="square">
            <a:spAutoFit/>
          </a:bodyPr>
          <a:lstStyle/>
          <a:p>
            <a:pPr algn="just">
              <a:lnSpc>
                <a:spcPct val="150000"/>
              </a:lnSpc>
            </a:pPr>
            <a:r>
              <a:rPr lang="en-GB" sz="2400" b="1" dirty="0"/>
              <a:t>Do you relate your teaching with examples from science/engineering or even everyday life?</a:t>
            </a:r>
          </a:p>
        </p:txBody>
      </p:sp>
      <p:pic>
        <p:nvPicPr>
          <p:cNvPr id="5" name="Picture 4">
            <a:extLst>
              <a:ext uri="{FF2B5EF4-FFF2-40B4-BE49-F238E27FC236}">
                <a16:creationId xmlns:a16="http://schemas.microsoft.com/office/drawing/2014/main" id="{5AD0B8DB-6513-435C-8B84-4AB1A04335E2}"/>
              </a:ext>
            </a:extLst>
          </p:cNvPr>
          <p:cNvPicPr>
            <a:picLocks noChangeAspect="1"/>
          </p:cNvPicPr>
          <p:nvPr/>
        </p:nvPicPr>
        <p:blipFill>
          <a:blip r:embed="rId2"/>
          <a:stretch>
            <a:fillRect/>
          </a:stretch>
        </p:blipFill>
        <p:spPr>
          <a:xfrm>
            <a:off x="3750945" y="2094345"/>
            <a:ext cx="5581650" cy="3619500"/>
          </a:xfrm>
          <a:prstGeom prst="rect">
            <a:avLst/>
          </a:prstGeom>
        </p:spPr>
      </p:pic>
    </p:spTree>
    <p:extLst>
      <p:ext uri="{BB962C8B-B14F-4D97-AF65-F5344CB8AC3E}">
        <p14:creationId xmlns:p14="http://schemas.microsoft.com/office/powerpoint/2010/main" val="2392499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4" name="Rectangle 3">
            <a:extLst>
              <a:ext uri="{FF2B5EF4-FFF2-40B4-BE49-F238E27FC236}">
                <a16:creationId xmlns:a16="http://schemas.microsoft.com/office/drawing/2014/main" id="{A30C427C-3628-4232-977B-93E90BBC3C9E}"/>
              </a:ext>
            </a:extLst>
          </p:cNvPr>
          <p:cNvSpPr/>
          <p:nvPr/>
        </p:nvSpPr>
        <p:spPr>
          <a:xfrm>
            <a:off x="205740" y="1522810"/>
            <a:ext cx="11727180" cy="4467057"/>
          </a:xfrm>
          <a:prstGeom prst="rect">
            <a:avLst/>
          </a:prstGeom>
        </p:spPr>
        <p:txBody>
          <a:bodyPr wrap="square">
            <a:spAutoFit/>
          </a:bodyPr>
          <a:lstStyle/>
          <a:p>
            <a:pPr algn="just">
              <a:lnSpc>
                <a:spcPct val="150000"/>
              </a:lnSpc>
            </a:pPr>
            <a:r>
              <a:rPr lang="en-GB" sz="2400" b="1" dirty="0"/>
              <a:t>If you answered "yes" in the question above, please give below brief descriptions of the examples you use</a:t>
            </a:r>
          </a:p>
          <a:p>
            <a:pPr marL="800100" lvl="1" indent="-342900" algn="just">
              <a:lnSpc>
                <a:spcPct val="150000"/>
              </a:lnSpc>
              <a:buFont typeface="Arial" panose="020B0604020202020204" pitchFamily="34" charset="0"/>
              <a:buChar char="•"/>
            </a:pPr>
            <a:r>
              <a:rPr lang="en-GB" sz="2000" dirty="0"/>
              <a:t>Hyperbolic functions: electric cables - Matrices: Video games - Differential and Integral Calculus: Movement simulation</a:t>
            </a:r>
          </a:p>
          <a:p>
            <a:pPr marL="800100" lvl="1" indent="-342900" algn="just">
              <a:lnSpc>
                <a:spcPct val="150000"/>
              </a:lnSpc>
              <a:buFont typeface="Arial" panose="020B0604020202020204" pitchFamily="34" charset="0"/>
              <a:buChar char="•"/>
            </a:pPr>
            <a:r>
              <a:rPr lang="en-GB" sz="2000" dirty="0"/>
              <a:t>In the matrices, we use "transport task" as an example</a:t>
            </a:r>
          </a:p>
          <a:p>
            <a:pPr marL="800100" lvl="1" indent="-342900" algn="just">
              <a:lnSpc>
                <a:spcPct val="150000"/>
              </a:lnSpc>
              <a:buFont typeface="Arial" panose="020B0604020202020204" pitchFamily="34" charset="0"/>
              <a:buChar char="•"/>
            </a:pPr>
            <a:r>
              <a:rPr lang="en-GB" sz="2000" dirty="0"/>
              <a:t>i.e. matrices used for Zero forcing equalizers calculations in order to reduce Inter Symbol Interference</a:t>
            </a:r>
          </a:p>
          <a:p>
            <a:pPr marL="800100" lvl="1" indent="-342900" algn="just">
              <a:lnSpc>
                <a:spcPct val="150000"/>
              </a:lnSpc>
              <a:buFont typeface="Arial" panose="020B0604020202020204" pitchFamily="34" charset="0"/>
              <a:buChar char="•"/>
            </a:pPr>
            <a:r>
              <a:rPr lang="en-GB" sz="2000" dirty="0"/>
              <a:t>economies fluctuating, cars acceleration, determining the amount of materials needed for the construction of buildings, calculating the minimum costs</a:t>
            </a:r>
          </a:p>
          <a:p>
            <a:pPr algn="just">
              <a:lnSpc>
                <a:spcPct val="150000"/>
              </a:lnSpc>
            </a:pPr>
            <a:endParaRPr lang="en-GB" sz="2400" b="1" dirty="0"/>
          </a:p>
        </p:txBody>
      </p:sp>
    </p:spTree>
    <p:extLst>
      <p:ext uri="{BB962C8B-B14F-4D97-AF65-F5344CB8AC3E}">
        <p14:creationId xmlns:p14="http://schemas.microsoft.com/office/powerpoint/2010/main" val="2416991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4" name="Rectangle 3">
            <a:extLst>
              <a:ext uri="{FF2B5EF4-FFF2-40B4-BE49-F238E27FC236}">
                <a16:creationId xmlns:a16="http://schemas.microsoft.com/office/drawing/2014/main" id="{A30C427C-3628-4232-977B-93E90BBC3C9E}"/>
              </a:ext>
            </a:extLst>
          </p:cNvPr>
          <p:cNvSpPr/>
          <p:nvPr/>
        </p:nvSpPr>
        <p:spPr>
          <a:xfrm>
            <a:off x="205740" y="1522810"/>
            <a:ext cx="11727180" cy="4467057"/>
          </a:xfrm>
          <a:prstGeom prst="rect">
            <a:avLst/>
          </a:prstGeom>
        </p:spPr>
        <p:txBody>
          <a:bodyPr wrap="square">
            <a:spAutoFit/>
          </a:bodyPr>
          <a:lstStyle/>
          <a:p>
            <a:pPr algn="just">
              <a:lnSpc>
                <a:spcPct val="150000"/>
              </a:lnSpc>
            </a:pPr>
            <a:r>
              <a:rPr lang="en-GB" sz="2400" b="1" dirty="0"/>
              <a:t>Please provide below a brief description of the difficulties/problems you faced during teaching these courses</a:t>
            </a:r>
          </a:p>
          <a:p>
            <a:pPr marL="914400" lvl="1" indent="-457200" algn="just">
              <a:lnSpc>
                <a:spcPct val="150000"/>
              </a:lnSpc>
              <a:buFont typeface="+mj-lt"/>
              <a:buAutoNum type="arabicPeriod"/>
            </a:pPr>
            <a:r>
              <a:rPr lang="en-GB" sz="2400" dirty="0"/>
              <a:t>Students </a:t>
            </a:r>
            <a:r>
              <a:rPr lang="en-GB" sz="2400" b="1" dirty="0"/>
              <a:t>believe that engineers do not need mathematics</a:t>
            </a:r>
            <a:r>
              <a:rPr lang="en-GB" sz="2400" dirty="0"/>
              <a:t>. They discover that it is wrong when they study for their thesis</a:t>
            </a:r>
          </a:p>
          <a:p>
            <a:pPr marL="914400" lvl="1" indent="-457200" algn="just">
              <a:lnSpc>
                <a:spcPct val="150000"/>
              </a:lnSpc>
              <a:buFont typeface="+mj-lt"/>
              <a:buAutoNum type="arabicPeriod"/>
            </a:pPr>
            <a:r>
              <a:rPr lang="en-GB" sz="2400" dirty="0"/>
              <a:t>Low attendance, no interest – </a:t>
            </a:r>
            <a:r>
              <a:rPr lang="en-GB" sz="2400" b="1" dirty="0"/>
              <a:t>low motivation </a:t>
            </a:r>
          </a:p>
          <a:p>
            <a:pPr marL="914400" lvl="1" indent="-457200" algn="just">
              <a:lnSpc>
                <a:spcPct val="150000"/>
              </a:lnSpc>
              <a:buFont typeface="+mj-lt"/>
              <a:buAutoNum type="arabicPeriod"/>
            </a:pPr>
            <a:r>
              <a:rPr lang="en-GB" sz="2400" dirty="0"/>
              <a:t>We don't give exercises for solutions and </a:t>
            </a:r>
            <a:r>
              <a:rPr lang="en-GB" sz="2400" b="1" dirty="0"/>
              <a:t>projects to the students</a:t>
            </a:r>
          </a:p>
          <a:p>
            <a:pPr marL="914400" lvl="1" indent="-457200" algn="just">
              <a:lnSpc>
                <a:spcPct val="150000"/>
              </a:lnSpc>
              <a:buFont typeface="+mj-lt"/>
              <a:buAutoNum type="arabicPeriod"/>
            </a:pPr>
            <a:r>
              <a:rPr lang="en-GB" sz="2400" dirty="0"/>
              <a:t>We are lack of programming and it is difficult to show and explain them the mathematical tasks in visual vision and practical courses</a:t>
            </a:r>
          </a:p>
        </p:txBody>
      </p:sp>
    </p:spTree>
    <p:extLst>
      <p:ext uri="{BB962C8B-B14F-4D97-AF65-F5344CB8AC3E}">
        <p14:creationId xmlns:p14="http://schemas.microsoft.com/office/powerpoint/2010/main" val="2456950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4" name="Rectangle 3">
            <a:extLst>
              <a:ext uri="{FF2B5EF4-FFF2-40B4-BE49-F238E27FC236}">
                <a16:creationId xmlns:a16="http://schemas.microsoft.com/office/drawing/2014/main" id="{A30C427C-3628-4232-977B-93E90BBC3C9E}"/>
              </a:ext>
            </a:extLst>
          </p:cNvPr>
          <p:cNvSpPr/>
          <p:nvPr/>
        </p:nvSpPr>
        <p:spPr>
          <a:xfrm>
            <a:off x="205740" y="1522810"/>
            <a:ext cx="11727180" cy="3913059"/>
          </a:xfrm>
          <a:prstGeom prst="rect">
            <a:avLst/>
          </a:prstGeom>
        </p:spPr>
        <p:txBody>
          <a:bodyPr wrap="square">
            <a:spAutoFit/>
          </a:bodyPr>
          <a:lstStyle/>
          <a:p>
            <a:pPr algn="just">
              <a:lnSpc>
                <a:spcPct val="150000"/>
              </a:lnSpc>
            </a:pPr>
            <a:r>
              <a:rPr lang="en-GB" sz="2400" b="1" dirty="0"/>
              <a:t>Please provide below a brief description of the difficulties/problems you faced during teaching these courses</a:t>
            </a:r>
          </a:p>
          <a:p>
            <a:pPr marL="914400" lvl="1" indent="-457200" algn="just">
              <a:lnSpc>
                <a:spcPct val="150000"/>
              </a:lnSpc>
              <a:buFont typeface="+mj-lt"/>
              <a:buAutoNum type="arabicPeriod" startAt="5"/>
            </a:pPr>
            <a:r>
              <a:rPr lang="en-GB" sz="2400" dirty="0"/>
              <a:t>Relation of the teaching with examples from science/engineering or even everyday life</a:t>
            </a:r>
          </a:p>
          <a:p>
            <a:pPr marL="914400" lvl="1" indent="-457200" algn="just">
              <a:lnSpc>
                <a:spcPct val="150000"/>
              </a:lnSpc>
              <a:buFont typeface="+mj-lt"/>
              <a:buAutoNum type="arabicPeriod" startAt="5"/>
            </a:pPr>
            <a:r>
              <a:rPr lang="en-GB" sz="2400" dirty="0"/>
              <a:t>Students are </a:t>
            </a:r>
            <a:r>
              <a:rPr lang="en-GB" sz="2400" b="1" dirty="0"/>
              <a:t>distracted from their mobile phones</a:t>
            </a:r>
          </a:p>
          <a:p>
            <a:pPr marL="914400" lvl="1" indent="-457200" algn="just">
              <a:lnSpc>
                <a:spcPct val="150000"/>
              </a:lnSpc>
              <a:buFont typeface="+mj-lt"/>
              <a:buAutoNum type="arabicPeriod" startAt="5"/>
            </a:pPr>
            <a:r>
              <a:rPr lang="en-GB" sz="2400" dirty="0"/>
              <a:t>We don't give exercises for solutions and </a:t>
            </a:r>
            <a:r>
              <a:rPr lang="en-GB" sz="2400" b="1" dirty="0"/>
              <a:t>projects to the students</a:t>
            </a:r>
          </a:p>
          <a:p>
            <a:pPr marL="914400" lvl="1" indent="-457200" algn="just">
              <a:lnSpc>
                <a:spcPct val="150000"/>
              </a:lnSpc>
              <a:buFont typeface="+mj-lt"/>
              <a:buAutoNum type="arabicPeriod" startAt="5"/>
            </a:pPr>
            <a:r>
              <a:rPr lang="en-GB" sz="2400" dirty="0"/>
              <a:t>Students have very poor mathematical pre-knowledge</a:t>
            </a:r>
          </a:p>
        </p:txBody>
      </p:sp>
    </p:spTree>
    <p:extLst>
      <p:ext uri="{BB962C8B-B14F-4D97-AF65-F5344CB8AC3E}">
        <p14:creationId xmlns:p14="http://schemas.microsoft.com/office/powerpoint/2010/main" val="38364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4FF2-FF5A-4F4E-936E-DFEFC03CB550}"/>
              </a:ext>
            </a:extLst>
          </p:cNvPr>
          <p:cNvSpPr>
            <a:spLocks noGrp="1"/>
          </p:cNvSpPr>
          <p:nvPr>
            <p:ph type="title"/>
          </p:nvPr>
        </p:nvSpPr>
        <p:spPr>
          <a:xfrm>
            <a:off x="392430" y="216535"/>
            <a:ext cx="10515600" cy="1325563"/>
          </a:xfrm>
        </p:spPr>
        <p:txBody>
          <a:bodyPr/>
          <a:lstStyle/>
          <a:p>
            <a:r>
              <a:rPr lang="en-GB" dirty="0" err="1"/>
              <a:t>iTEM</a:t>
            </a:r>
            <a:r>
              <a:rPr lang="en-GB" dirty="0"/>
              <a:t> Key Principles </a:t>
            </a:r>
          </a:p>
        </p:txBody>
      </p:sp>
      <p:pic>
        <p:nvPicPr>
          <p:cNvPr id="3" name="Picture 2">
            <a:extLst>
              <a:ext uri="{FF2B5EF4-FFF2-40B4-BE49-F238E27FC236}">
                <a16:creationId xmlns:a16="http://schemas.microsoft.com/office/drawing/2014/main" id="{43743F36-3783-4D3C-817A-472F71EDDC28}"/>
              </a:ext>
            </a:extLst>
          </p:cNvPr>
          <p:cNvPicPr>
            <a:picLocks noChangeAspect="1"/>
          </p:cNvPicPr>
          <p:nvPr/>
        </p:nvPicPr>
        <p:blipFill>
          <a:blip r:embed="rId2"/>
          <a:stretch>
            <a:fillRect/>
          </a:stretch>
        </p:blipFill>
        <p:spPr>
          <a:xfrm>
            <a:off x="2622345" y="1308259"/>
            <a:ext cx="8285685" cy="4241482"/>
          </a:xfrm>
          <a:prstGeom prst="rect">
            <a:avLst/>
          </a:prstGeom>
        </p:spPr>
      </p:pic>
    </p:spTree>
    <p:extLst>
      <p:ext uri="{BB962C8B-B14F-4D97-AF65-F5344CB8AC3E}">
        <p14:creationId xmlns:p14="http://schemas.microsoft.com/office/powerpoint/2010/main" val="36553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4" name="Rectangle 3">
            <a:extLst>
              <a:ext uri="{FF2B5EF4-FFF2-40B4-BE49-F238E27FC236}">
                <a16:creationId xmlns:a16="http://schemas.microsoft.com/office/drawing/2014/main" id="{A30C427C-3628-4232-977B-93E90BBC3C9E}"/>
              </a:ext>
            </a:extLst>
          </p:cNvPr>
          <p:cNvSpPr/>
          <p:nvPr/>
        </p:nvSpPr>
        <p:spPr>
          <a:xfrm>
            <a:off x="205740" y="1522810"/>
            <a:ext cx="11727180" cy="4199611"/>
          </a:xfrm>
          <a:prstGeom prst="rect">
            <a:avLst/>
          </a:prstGeom>
        </p:spPr>
        <p:txBody>
          <a:bodyPr wrap="square">
            <a:spAutoFit/>
          </a:bodyPr>
          <a:lstStyle/>
          <a:p>
            <a:pPr algn="just">
              <a:lnSpc>
                <a:spcPct val="150000"/>
              </a:lnSpc>
            </a:pPr>
            <a:r>
              <a:rPr lang="en-GB" sz="2000" b="1" dirty="0"/>
              <a:t>Please provide below a brief description of the difficulties/problems you faced during teaching these courses</a:t>
            </a:r>
          </a:p>
          <a:p>
            <a:pPr marL="914400" lvl="1" indent="-457200" algn="just">
              <a:lnSpc>
                <a:spcPct val="150000"/>
              </a:lnSpc>
              <a:buFont typeface="+mj-lt"/>
              <a:buAutoNum type="arabicPeriod" startAt="8"/>
            </a:pPr>
            <a:r>
              <a:rPr lang="en-GB" sz="2000" dirty="0"/>
              <a:t>Few are the students who see that the basic mathematics courses are the most important tool in their studies. </a:t>
            </a:r>
            <a:r>
              <a:rPr lang="en-GB" sz="2000" b="1" dirty="0"/>
              <a:t>Most of them believe that such courses are a waste of time and effort </a:t>
            </a:r>
            <a:r>
              <a:rPr lang="en-GB" sz="2000" dirty="0"/>
              <a:t>and are put by the teachers as a form of punishment. There </a:t>
            </a:r>
            <a:r>
              <a:rPr lang="en-GB" sz="2000" b="1" dirty="0"/>
              <a:t>is very low interest </a:t>
            </a:r>
            <a:r>
              <a:rPr lang="en-GB" sz="2000" dirty="0"/>
              <a:t>in basic mathematics. A basic problem we face in my department is that our first year students who attend the classes come from two different mathematical backgrounds, </a:t>
            </a:r>
            <a:r>
              <a:rPr lang="en-GB" sz="2000" b="1" dirty="0"/>
              <a:t>one with sufficient tools to continue to advanced mathematics and the other with no basic maths tools at all. </a:t>
            </a:r>
            <a:r>
              <a:rPr lang="en-GB" sz="2000" dirty="0"/>
              <a:t>We are forced to start our teaching from pre -basic level which is bad for both groups (the lower-level group always believes that they are never going to reach the required mathematical knowledge and the higher-level group gets easily bored and looses interest).</a:t>
            </a:r>
          </a:p>
        </p:txBody>
      </p:sp>
    </p:spTree>
    <p:extLst>
      <p:ext uri="{BB962C8B-B14F-4D97-AF65-F5344CB8AC3E}">
        <p14:creationId xmlns:p14="http://schemas.microsoft.com/office/powerpoint/2010/main" val="3409631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4" name="Rectangle 3">
            <a:extLst>
              <a:ext uri="{FF2B5EF4-FFF2-40B4-BE49-F238E27FC236}">
                <a16:creationId xmlns:a16="http://schemas.microsoft.com/office/drawing/2014/main" id="{A30C427C-3628-4232-977B-93E90BBC3C9E}"/>
              </a:ext>
            </a:extLst>
          </p:cNvPr>
          <p:cNvSpPr/>
          <p:nvPr/>
        </p:nvSpPr>
        <p:spPr>
          <a:xfrm>
            <a:off x="205740" y="1522810"/>
            <a:ext cx="11727180" cy="4384277"/>
          </a:xfrm>
          <a:prstGeom prst="rect">
            <a:avLst/>
          </a:prstGeom>
        </p:spPr>
        <p:txBody>
          <a:bodyPr wrap="square">
            <a:spAutoFit/>
          </a:bodyPr>
          <a:lstStyle/>
          <a:p>
            <a:pPr algn="just">
              <a:lnSpc>
                <a:spcPct val="150000"/>
              </a:lnSpc>
            </a:pPr>
            <a:r>
              <a:rPr lang="en-GB" sz="2400" b="1" dirty="0"/>
              <a:t>Please share with us your ideas/suggestions that could improve the quality and effectiveness of basic mathematics in higher education</a:t>
            </a:r>
          </a:p>
          <a:p>
            <a:pPr marL="914400" lvl="1" indent="-457200" algn="just">
              <a:lnSpc>
                <a:spcPct val="150000"/>
              </a:lnSpc>
              <a:buFont typeface="+mj-lt"/>
              <a:buAutoNum type="arabicPeriod"/>
            </a:pPr>
            <a:r>
              <a:rPr lang="en-GB" sz="2000" dirty="0"/>
              <a:t>Of course giving examples </a:t>
            </a:r>
            <a:r>
              <a:rPr lang="en-GB" sz="2000" b="1" dirty="0"/>
              <a:t>from science and everyday life is going to greatly improve the teaching quality.</a:t>
            </a:r>
            <a:r>
              <a:rPr lang="en-GB" sz="2000" dirty="0"/>
              <a:t> To achieve this, </a:t>
            </a:r>
            <a:r>
              <a:rPr lang="en-GB" sz="2000" b="1" dirty="0"/>
              <a:t>more hours of mathematics are needed. </a:t>
            </a:r>
            <a:r>
              <a:rPr lang="en-GB" sz="2000" dirty="0"/>
              <a:t>The basic mathematics should be taught in </a:t>
            </a:r>
            <a:r>
              <a:rPr lang="en-GB" sz="2000" b="1" dirty="0"/>
              <a:t>more than two semesters</a:t>
            </a:r>
            <a:r>
              <a:rPr lang="en-GB" sz="2000" dirty="0"/>
              <a:t>. Also it is extremely important that these basic courses are </a:t>
            </a:r>
            <a:r>
              <a:rPr lang="en-GB" sz="2000" b="1" dirty="0"/>
              <a:t>prerequisite for other courses</a:t>
            </a:r>
            <a:r>
              <a:rPr lang="en-GB" sz="2000" dirty="0"/>
              <a:t>. This way the percentage of attendance and success rates will be increased</a:t>
            </a:r>
          </a:p>
          <a:p>
            <a:pPr marL="914400" lvl="1" indent="-457200" algn="just">
              <a:lnSpc>
                <a:spcPct val="150000"/>
              </a:lnSpc>
              <a:buFont typeface="+mj-lt"/>
              <a:buAutoNum type="arabicPeriod"/>
            </a:pPr>
            <a:r>
              <a:rPr lang="en-GB" sz="2000" dirty="0"/>
              <a:t>I believe that students have to learn for the first day of their higher education that engineers are ranked from their mathematics knowledge level.</a:t>
            </a:r>
          </a:p>
        </p:txBody>
      </p:sp>
    </p:spTree>
    <p:extLst>
      <p:ext uri="{BB962C8B-B14F-4D97-AF65-F5344CB8AC3E}">
        <p14:creationId xmlns:p14="http://schemas.microsoft.com/office/powerpoint/2010/main" val="1169405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3.2</a:t>
            </a:r>
          </a:p>
        </p:txBody>
      </p:sp>
      <p:sp>
        <p:nvSpPr>
          <p:cNvPr id="4" name="Rectangle 3">
            <a:extLst>
              <a:ext uri="{FF2B5EF4-FFF2-40B4-BE49-F238E27FC236}">
                <a16:creationId xmlns:a16="http://schemas.microsoft.com/office/drawing/2014/main" id="{A30C427C-3628-4232-977B-93E90BBC3C9E}"/>
              </a:ext>
            </a:extLst>
          </p:cNvPr>
          <p:cNvSpPr/>
          <p:nvPr/>
        </p:nvSpPr>
        <p:spPr>
          <a:xfrm>
            <a:off x="114300" y="1442800"/>
            <a:ext cx="11727180" cy="5307607"/>
          </a:xfrm>
          <a:prstGeom prst="rect">
            <a:avLst/>
          </a:prstGeom>
        </p:spPr>
        <p:txBody>
          <a:bodyPr wrap="square">
            <a:spAutoFit/>
          </a:bodyPr>
          <a:lstStyle/>
          <a:p>
            <a:pPr algn="just">
              <a:lnSpc>
                <a:spcPct val="150000"/>
              </a:lnSpc>
            </a:pPr>
            <a:r>
              <a:rPr lang="en-GB" sz="2400" b="1" dirty="0"/>
              <a:t>Please share with us your ideas/suggestions that could improve the quality and effectiveness of basic mathematics in higher education</a:t>
            </a:r>
          </a:p>
          <a:p>
            <a:pPr marL="914400" lvl="1" indent="-457200" algn="just">
              <a:lnSpc>
                <a:spcPct val="150000"/>
              </a:lnSpc>
              <a:buFont typeface="+mj-lt"/>
              <a:buAutoNum type="arabicPeriod" startAt="3"/>
            </a:pPr>
            <a:r>
              <a:rPr lang="en-GB" sz="2000" dirty="0"/>
              <a:t>Interesting examples from real world, projects, less material per semester</a:t>
            </a:r>
          </a:p>
          <a:p>
            <a:pPr marL="914400" lvl="1" indent="-457200" algn="just">
              <a:lnSpc>
                <a:spcPct val="150000"/>
              </a:lnSpc>
              <a:buFont typeface="+mj-lt"/>
              <a:buAutoNum type="arabicPeriod" startAt="3"/>
            </a:pPr>
            <a:r>
              <a:rPr lang="en-GB" sz="2000" dirty="0"/>
              <a:t>More tutoring in small groups. Motivate students by making the course prerequisite for other courses. Compulsory midterm exam and homework</a:t>
            </a:r>
          </a:p>
          <a:p>
            <a:pPr marL="914400" lvl="1" indent="-457200" algn="just">
              <a:lnSpc>
                <a:spcPct val="150000"/>
              </a:lnSpc>
              <a:buFont typeface="+mj-lt"/>
              <a:buAutoNum type="arabicPeriod" startAt="3"/>
            </a:pPr>
            <a:r>
              <a:rPr lang="en-GB" sz="2000" dirty="0"/>
              <a:t>it is necessary to join mathematics with manufactory as this helps students understand more efficiently with practice and improve their knowledge about mathematics. For this aim, higher educations need some visual programs and practical equipment</a:t>
            </a:r>
          </a:p>
          <a:p>
            <a:pPr marL="914400" lvl="1" indent="-457200" algn="just">
              <a:lnSpc>
                <a:spcPct val="150000"/>
              </a:lnSpc>
              <a:buFont typeface="+mj-lt"/>
              <a:buAutoNum type="arabicPeriod" startAt="3"/>
            </a:pPr>
            <a:r>
              <a:rPr lang="en-GB" sz="2000" dirty="0"/>
              <a:t>To improve the quality and effectiveness of basic mathematics in elementary and high school education</a:t>
            </a:r>
          </a:p>
          <a:p>
            <a:pPr marL="914400" lvl="1" indent="-457200" algn="just">
              <a:lnSpc>
                <a:spcPct val="150000"/>
              </a:lnSpc>
              <a:buFont typeface="+mj-lt"/>
              <a:buAutoNum type="arabicPeriod" startAt="3"/>
            </a:pPr>
            <a:endParaRPr lang="en-GB" sz="2000" dirty="0"/>
          </a:p>
        </p:txBody>
      </p:sp>
    </p:spTree>
    <p:extLst>
      <p:ext uri="{BB962C8B-B14F-4D97-AF65-F5344CB8AC3E}">
        <p14:creationId xmlns:p14="http://schemas.microsoft.com/office/powerpoint/2010/main" val="2528245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3.3</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278130" y="1690688"/>
            <a:ext cx="11635740" cy="4060825"/>
          </a:xfrm>
        </p:spPr>
        <p:txBody>
          <a:bodyPr>
            <a:normAutofit fontScale="92500" lnSpcReduction="20000"/>
          </a:bodyPr>
          <a:lstStyle/>
          <a:p>
            <a:r>
              <a:rPr lang="en-GB" dirty="0"/>
              <a:t>Development of online testing that evaluate Student’s understanding before and after the </a:t>
            </a:r>
            <a:r>
              <a:rPr lang="en-GB" dirty="0" err="1"/>
              <a:t>iTEM</a:t>
            </a:r>
            <a:r>
              <a:rPr lang="en-GB" dirty="0"/>
              <a:t> tools application – </a:t>
            </a:r>
            <a:r>
              <a:rPr lang="en-GB" b="1" dirty="0"/>
              <a:t>01/09/2021</a:t>
            </a:r>
          </a:p>
          <a:p>
            <a:pPr marL="914400" lvl="1" indent="-457200">
              <a:buFont typeface="+mj-lt"/>
              <a:buAutoNum type="arabicPeriod"/>
            </a:pPr>
            <a:r>
              <a:rPr lang="en-GB" dirty="0"/>
              <a:t>The failure and success rates could be an indication of the difficulties and failures they experience right now </a:t>
            </a:r>
          </a:p>
          <a:p>
            <a:pPr marL="914400" lvl="1" indent="-457200">
              <a:buFont typeface="+mj-lt"/>
              <a:buAutoNum type="arabicPeriod"/>
            </a:pPr>
            <a:r>
              <a:rPr lang="en-GB" dirty="0"/>
              <a:t>Also all the partners – test Institutions have provided samples of the exam papers </a:t>
            </a:r>
          </a:p>
          <a:p>
            <a:pPr marL="914400" lvl="1" indent="-457200">
              <a:buFont typeface="+mj-lt"/>
              <a:buAutoNum type="arabicPeriod"/>
            </a:pPr>
            <a:r>
              <a:rPr lang="en-GB" dirty="0"/>
              <a:t>I suspect that (a) surveys; (b) middle term exams; (c) frequent exam testing; and (d) final exam success rates will show the success  of </a:t>
            </a:r>
            <a:r>
              <a:rPr lang="en-GB" dirty="0" err="1"/>
              <a:t>iTEM</a:t>
            </a:r>
            <a:r>
              <a:rPr lang="en-GB" dirty="0"/>
              <a:t> tools</a:t>
            </a:r>
          </a:p>
          <a:p>
            <a:pPr marL="914400" lvl="1" indent="-457200">
              <a:buFont typeface="+mj-lt"/>
              <a:buAutoNum type="arabicPeriod"/>
            </a:pPr>
            <a:r>
              <a:rPr lang="en-GB" dirty="0"/>
              <a:t>All the test Institutions should intensify their efforts to implement this task   </a:t>
            </a:r>
          </a:p>
        </p:txBody>
      </p:sp>
    </p:spTree>
    <p:extLst>
      <p:ext uri="{BB962C8B-B14F-4D97-AF65-F5344CB8AC3E}">
        <p14:creationId xmlns:p14="http://schemas.microsoft.com/office/powerpoint/2010/main" val="1567459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3.4</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278130" y="1690688"/>
            <a:ext cx="11635740" cy="4060825"/>
          </a:xfrm>
        </p:spPr>
        <p:txBody>
          <a:bodyPr>
            <a:normAutofit/>
          </a:bodyPr>
          <a:lstStyle/>
          <a:p>
            <a:r>
              <a:rPr lang="en-GB" dirty="0"/>
              <a:t>Compose a report of findings from 3.1 – 3.3 – 01/09/2021 </a:t>
            </a:r>
          </a:p>
          <a:p>
            <a:pPr marL="914400" lvl="1" indent="-457200">
              <a:buFont typeface="+mj-lt"/>
              <a:buAutoNum type="arabicPeriod"/>
            </a:pPr>
            <a:r>
              <a:rPr lang="en-GB" dirty="0"/>
              <a:t>WIS is the responsible partner of this task </a:t>
            </a:r>
          </a:p>
        </p:txBody>
      </p:sp>
    </p:spTree>
    <p:extLst>
      <p:ext uri="{BB962C8B-B14F-4D97-AF65-F5344CB8AC3E}">
        <p14:creationId xmlns:p14="http://schemas.microsoft.com/office/powerpoint/2010/main" val="1213932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3.5</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97155" y="1965802"/>
            <a:ext cx="11997690" cy="3201352"/>
          </a:xfrm>
        </p:spPr>
        <p:txBody>
          <a:bodyPr>
            <a:normAutofit/>
          </a:bodyPr>
          <a:lstStyle/>
          <a:p>
            <a:r>
              <a:rPr lang="en-GB" sz="2400" b="1" dirty="0"/>
              <a:t>Quality of the </a:t>
            </a:r>
            <a:r>
              <a:rPr lang="en-GB" sz="2400" b="1" dirty="0" err="1"/>
              <a:t>iTEM’s</a:t>
            </a:r>
            <a:r>
              <a:rPr lang="en-GB" sz="2400" b="1" dirty="0"/>
              <a:t> management &amp; collaboration – HMU &amp; External Evaluator</a:t>
            </a:r>
          </a:p>
          <a:p>
            <a:pPr marL="914400" lvl="1" indent="-457200">
              <a:buFont typeface="+mj-lt"/>
              <a:buAutoNum type="arabicPeriod"/>
            </a:pPr>
            <a:r>
              <a:rPr lang="en-GB" dirty="0"/>
              <a:t>HMU will run the 1</a:t>
            </a:r>
            <a:r>
              <a:rPr lang="en-GB" baseline="30000" dirty="0"/>
              <a:t>st</a:t>
            </a:r>
            <a:r>
              <a:rPr lang="en-GB" dirty="0"/>
              <a:t> of these surveys (will be on six months base)</a:t>
            </a:r>
          </a:p>
          <a:p>
            <a:pPr marL="914400" lvl="1" indent="-457200">
              <a:buFont typeface="+mj-lt"/>
              <a:buAutoNum type="arabicPeriod"/>
            </a:pPr>
            <a:r>
              <a:rPr lang="en-GB" dirty="0"/>
              <a:t>An external evaluator will be subcontracted to implement this task – Communication with the potential external evaluator will be established on the 19</a:t>
            </a:r>
            <a:r>
              <a:rPr lang="en-GB" baseline="30000" dirty="0"/>
              <a:t>th</a:t>
            </a:r>
            <a:r>
              <a:rPr lang="en-GB" dirty="0"/>
              <a:t> of June 2019</a:t>
            </a:r>
          </a:p>
          <a:p>
            <a:pPr marL="914400" lvl="1" indent="-457200">
              <a:buFont typeface="+mj-lt"/>
              <a:buAutoNum type="arabicPeriod"/>
            </a:pPr>
            <a:r>
              <a:rPr lang="en-GB" dirty="0"/>
              <a:t>The report will be in English </a:t>
            </a:r>
          </a:p>
        </p:txBody>
      </p:sp>
    </p:spTree>
    <p:extLst>
      <p:ext uri="{BB962C8B-B14F-4D97-AF65-F5344CB8AC3E}">
        <p14:creationId xmlns:p14="http://schemas.microsoft.com/office/powerpoint/2010/main" val="2921140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3.6</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257175" y="2410778"/>
            <a:ext cx="11677650" cy="1875471"/>
          </a:xfrm>
        </p:spPr>
        <p:txBody>
          <a:bodyPr>
            <a:normAutofit lnSpcReduction="10000"/>
          </a:bodyPr>
          <a:lstStyle/>
          <a:p>
            <a:r>
              <a:rPr lang="en-GB" b="1" dirty="0"/>
              <a:t>Evaluation of the generated material &amp; videos </a:t>
            </a:r>
            <a:r>
              <a:rPr lang="en-GB" dirty="0"/>
              <a:t>(01/10/2021) – HMU &amp; External Evaluator</a:t>
            </a:r>
          </a:p>
          <a:p>
            <a:pPr marL="914400" lvl="1" indent="-457200">
              <a:buFont typeface="+mj-lt"/>
              <a:buAutoNum type="arabicPeriod"/>
            </a:pPr>
            <a:r>
              <a:rPr lang="en-GB" dirty="0"/>
              <a:t>An online questionnaire  will be generated  </a:t>
            </a:r>
          </a:p>
        </p:txBody>
      </p:sp>
    </p:spTree>
    <p:extLst>
      <p:ext uri="{BB962C8B-B14F-4D97-AF65-F5344CB8AC3E}">
        <p14:creationId xmlns:p14="http://schemas.microsoft.com/office/powerpoint/2010/main" val="3616029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3.7</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360045" y="1884998"/>
            <a:ext cx="11677650" cy="2789871"/>
          </a:xfrm>
        </p:spPr>
        <p:txBody>
          <a:bodyPr>
            <a:normAutofit fontScale="92500" lnSpcReduction="10000"/>
          </a:bodyPr>
          <a:lstStyle/>
          <a:p>
            <a:r>
              <a:rPr lang="en-GB" b="1" dirty="0"/>
              <a:t>Evaluation of the application of the PBL and POBL in the testing Institutions </a:t>
            </a:r>
            <a:r>
              <a:rPr lang="en-GB" dirty="0"/>
              <a:t>(01/10/2021) – External Evaluator &amp; AAU</a:t>
            </a:r>
          </a:p>
          <a:p>
            <a:pPr marL="914400" lvl="1" indent="-457200">
              <a:buFont typeface="+mj-lt"/>
              <a:buAutoNum type="arabicPeriod"/>
            </a:pPr>
            <a:r>
              <a:rPr lang="en-GB" dirty="0"/>
              <a:t>Tools to be employed: Questionnaires, evaluation of test results </a:t>
            </a:r>
          </a:p>
          <a:p>
            <a:pPr marL="914400" lvl="1" indent="-457200">
              <a:buFont typeface="+mj-lt"/>
              <a:buAutoNum type="arabicPeriod"/>
            </a:pPr>
            <a:r>
              <a:rPr lang="en-GB" dirty="0"/>
              <a:t>Stakeholders: Students and Academics </a:t>
            </a:r>
          </a:p>
          <a:p>
            <a:pPr marL="914400" lvl="1" indent="-457200">
              <a:buFont typeface="+mj-lt"/>
              <a:buAutoNum type="arabicPeriod"/>
            </a:pPr>
            <a:r>
              <a:rPr lang="en-GB" dirty="0"/>
              <a:t>Compose a report </a:t>
            </a:r>
          </a:p>
        </p:txBody>
      </p:sp>
    </p:spTree>
    <p:extLst>
      <p:ext uri="{BB962C8B-B14F-4D97-AF65-F5344CB8AC3E}">
        <p14:creationId xmlns:p14="http://schemas.microsoft.com/office/powerpoint/2010/main" val="1117117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3.8</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360045" y="1884998"/>
            <a:ext cx="11677650" cy="2789871"/>
          </a:xfrm>
        </p:spPr>
        <p:txBody>
          <a:bodyPr>
            <a:normAutofit fontScale="92500" lnSpcReduction="10000"/>
          </a:bodyPr>
          <a:lstStyle/>
          <a:p>
            <a:r>
              <a:rPr lang="en-GB" b="1" dirty="0"/>
              <a:t>Impact of Mobile Educational Tools &amp; Simulations on Students’ Understanding and Motivation to learn Mathematics  </a:t>
            </a:r>
            <a:r>
              <a:rPr lang="en-GB" dirty="0"/>
              <a:t>(01/10/2021) – External Evaluator &amp; ULL</a:t>
            </a:r>
          </a:p>
          <a:p>
            <a:pPr marL="914400" lvl="1" indent="-457200">
              <a:buFont typeface="+mj-lt"/>
              <a:buAutoNum type="arabicPeriod"/>
            </a:pPr>
            <a:r>
              <a:rPr lang="en-GB" dirty="0"/>
              <a:t>Tools to be employed: Questionnaires, evaluation of test results </a:t>
            </a:r>
          </a:p>
          <a:p>
            <a:pPr marL="914400" lvl="1" indent="-457200">
              <a:buFont typeface="+mj-lt"/>
              <a:buAutoNum type="arabicPeriod"/>
            </a:pPr>
            <a:r>
              <a:rPr lang="en-GB" dirty="0"/>
              <a:t>Stakeholders: Students and Academics</a:t>
            </a:r>
          </a:p>
          <a:p>
            <a:pPr marL="914400" lvl="1" indent="-457200">
              <a:buFont typeface="+mj-lt"/>
              <a:buAutoNum type="arabicPeriod"/>
            </a:pPr>
            <a:r>
              <a:rPr lang="en-GB" dirty="0"/>
              <a:t>Compose a report  </a:t>
            </a:r>
          </a:p>
        </p:txBody>
      </p:sp>
    </p:spTree>
    <p:extLst>
      <p:ext uri="{BB962C8B-B14F-4D97-AF65-F5344CB8AC3E}">
        <p14:creationId xmlns:p14="http://schemas.microsoft.com/office/powerpoint/2010/main" val="1500210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3.9</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360045" y="1884998"/>
            <a:ext cx="11677650" cy="2789871"/>
          </a:xfrm>
        </p:spPr>
        <p:txBody>
          <a:bodyPr>
            <a:normAutofit fontScale="92500"/>
          </a:bodyPr>
          <a:lstStyle/>
          <a:p>
            <a:r>
              <a:rPr lang="en-GB" b="1" dirty="0"/>
              <a:t>Effectiveness of the tracking software </a:t>
            </a:r>
            <a:r>
              <a:rPr lang="en-GB" dirty="0"/>
              <a:t>(01/10/2021) – External Evaluator &amp; UMIT</a:t>
            </a:r>
          </a:p>
          <a:p>
            <a:pPr marL="914400" lvl="1" indent="-457200">
              <a:buFont typeface="+mj-lt"/>
              <a:buAutoNum type="arabicPeriod"/>
            </a:pPr>
            <a:r>
              <a:rPr lang="en-GB" dirty="0"/>
              <a:t>Tools to be employed: Questionnaires, evaluation of test results </a:t>
            </a:r>
          </a:p>
          <a:p>
            <a:pPr marL="914400" lvl="1" indent="-457200">
              <a:buFont typeface="+mj-lt"/>
              <a:buAutoNum type="arabicPeriod"/>
            </a:pPr>
            <a:r>
              <a:rPr lang="en-GB" dirty="0"/>
              <a:t>Stakeholders: Students and Academics</a:t>
            </a:r>
          </a:p>
          <a:p>
            <a:pPr marL="914400" lvl="1" indent="-457200">
              <a:buFont typeface="+mj-lt"/>
              <a:buAutoNum type="arabicPeriod"/>
            </a:pPr>
            <a:r>
              <a:rPr lang="en-GB" dirty="0"/>
              <a:t>Compose a report  </a:t>
            </a:r>
          </a:p>
        </p:txBody>
      </p:sp>
    </p:spTree>
    <p:extLst>
      <p:ext uri="{BB962C8B-B14F-4D97-AF65-F5344CB8AC3E}">
        <p14:creationId xmlns:p14="http://schemas.microsoft.com/office/powerpoint/2010/main" val="8093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4FF2-FF5A-4F4E-936E-DFEFC03CB550}"/>
              </a:ext>
            </a:extLst>
          </p:cNvPr>
          <p:cNvSpPr>
            <a:spLocks noGrp="1"/>
          </p:cNvSpPr>
          <p:nvPr>
            <p:ph type="title"/>
          </p:nvPr>
        </p:nvSpPr>
        <p:spPr>
          <a:xfrm>
            <a:off x="392430" y="216535"/>
            <a:ext cx="10515600" cy="1325563"/>
          </a:xfrm>
        </p:spPr>
        <p:txBody>
          <a:bodyPr/>
          <a:lstStyle/>
          <a:p>
            <a:r>
              <a:rPr lang="en-GB" dirty="0" err="1"/>
              <a:t>iTEM</a:t>
            </a:r>
            <a:r>
              <a:rPr lang="en-GB" dirty="0"/>
              <a:t> Key Principles </a:t>
            </a:r>
          </a:p>
        </p:txBody>
      </p:sp>
      <p:pic>
        <p:nvPicPr>
          <p:cNvPr id="4" name="Picture 3">
            <a:extLst>
              <a:ext uri="{FF2B5EF4-FFF2-40B4-BE49-F238E27FC236}">
                <a16:creationId xmlns:a16="http://schemas.microsoft.com/office/drawing/2014/main" id="{7512D721-CC1F-4253-8802-A1B3C4250B51}"/>
              </a:ext>
            </a:extLst>
          </p:cNvPr>
          <p:cNvPicPr>
            <a:picLocks noChangeAspect="1"/>
          </p:cNvPicPr>
          <p:nvPr/>
        </p:nvPicPr>
        <p:blipFill>
          <a:blip r:embed="rId2"/>
          <a:stretch>
            <a:fillRect/>
          </a:stretch>
        </p:blipFill>
        <p:spPr>
          <a:xfrm>
            <a:off x="2527792" y="1318885"/>
            <a:ext cx="8296418" cy="4246976"/>
          </a:xfrm>
          <a:prstGeom prst="rect">
            <a:avLst/>
          </a:prstGeom>
        </p:spPr>
      </p:pic>
    </p:spTree>
    <p:extLst>
      <p:ext uri="{BB962C8B-B14F-4D97-AF65-F5344CB8AC3E}">
        <p14:creationId xmlns:p14="http://schemas.microsoft.com/office/powerpoint/2010/main" val="152755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3.10-11</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257175" y="1884998"/>
            <a:ext cx="11677650" cy="2789871"/>
          </a:xfrm>
        </p:spPr>
        <p:txBody>
          <a:bodyPr>
            <a:normAutofit fontScale="92500" lnSpcReduction="10000"/>
          </a:bodyPr>
          <a:lstStyle/>
          <a:p>
            <a:r>
              <a:rPr lang="en-GB" b="1" dirty="0"/>
              <a:t>Evaluation of the impact of the organised training events </a:t>
            </a:r>
            <a:r>
              <a:rPr lang="en-GB" dirty="0"/>
              <a:t>(01/10/2021) – External Evaluator &amp; HMU</a:t>
            </a:r>
          </a:p>
          <a:p>
            <a:pPr marL="914400" lvl="1" indent="-457200">
              <a:buFont typeface="+mj-lt"/>
              <a:buAutoNum type="arabicPeriod"/>
            </a:pPr>
            <a:r>
              <a:rPr lang="en-GB" dirty="0"/>
              <a:t>Tools to be employed: Questionnaires, evaluation of test results </a:t>
            </a:r>
          </a:p>
          <a:p>
            <a:pPr marL="914400" lvl="1" indent="-457200">
              <a:buFont typeface="+mj-lt"/>
              <a:buAutoNum type="arabicPeriod"/>
            </a:pPr>
            <a:r>
              <a:rPr lang="en-GB" dirty="0"/>
              <a:t>Stakeholders: Students and Academics</a:t>
            </a:r>
          </a:p>
          <a:p>
            <a:pPr marL="914400" lvl="1" indent="-457200">
              <a:buFont typeface="+mj-lt"/>
              <a:buAutoNum type="arabicPeriod"/>
            </a:pPr>
            <a:r>
              <a:rPr lang="en-GB" dirty="0"/>
              <a:t>Compose a report  </a:t>
            </a:r>
          </a:p>
        </p:txBody>
      </p:sp>
    </p:spTree>
    <p:extLst>
      <p:ext uri="{BB962C8B-B14F-4D97-AF65-F5344CB8AC3E}">
        <p14:creationId xmlns:p14="http://schemas.microsoft.com/office/powerpoint/2010/main" val="3578750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3.10-11</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257175" y="2034064"/>
            <a:ext cx="11677650" cy="2789871"/>
          </a:xfrm>
        </p:spPr>
        <p:txBody>
          <a:bodyPr>
            <a:normAutofit fontScale="92500" lnSpcReduction="10000"/>
          </a:bodyPr>
          <a:lstStyle/>
          <a:p>
            <a:r>
              <a:rPr lang="en-GB" b="1" dirty="0"/>
              <a:t>Evaluation of the impact of the website &amp; social media pages  </a:t>
            </a:r>
            <a:r>
              <a:rPr lang="en-GB" dirty="0"/>
              <a:t>(01/10/2021) – External Evaluator &amp; HMU</a:t>
            </a:r>
          </a:p>
          <a:p>
            <a:pPr marL="914400" lvl="1" indent="-457200">
              <a:buFont typeface="+mj-lt"/>
              <a:buAutoNum type="arabicPeriod"/>
            </a:pPr>
            <a:r>
              <a:rPr lang="en-GB" dirty="0"/>
              <a:t>Tools to be employed: Questionnaires, evaluation of test results </a:t>
            </a:r>
          </a:p>
          <a:p>
            <a:pPr marL="914400" lvl="1" indent="-457200">
              <a:buFont typeface="+mj-lt"/>
              <a:buAutoNum type="arabicPeriod"/>
            </a:pPr>
            <a:r>
              <a:rPr lang="en-GB" dirty="0"/>
              <a:t>Stakeholders: Students and Academics</a:t>
            </a:r>
          </a:p>
          <a:p>
            <a:pPr marL="914400" lvl="1" indent="-457200">
              <a:buFont typeface="+mj-lt"/>
              <a:buAutoNum type="arabicPeriod"/>
            </a:pPr>
            <a:r>
              <a:rPr lang="en-GB" dirty="0"/>
              <a:t>Compose a report  </a:t>
            </a:r>
          </a:p>
        </p:txBody>
      </p:sp>
    </p:spTree>
    <p:extLst>
      <p:ext uri="{BB962C8B-B14F-4D97-AF65-F5344CB8AC3E}">
        <p14:creationId xmlns:p14="http://schemas.microsoft.com/office/powerpoint/2010/main" val="34149075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2D8-CB94-4541-9F3F-EA54945A80CB}"/>
              </a:ext>
            </a:extLst>
          </p:cNvPr>
          <p:cNvSpPr>
            <a:spLocks noGrp="1"/>
          </p:cNvSpPr>
          <p:nvPr>
            <p:ph type="title"/>
          </p:nvPr>
        </p:nvSpPr>
        <p:spPr/>
        <p:txBody>
          <a:bodyPr/>
          <a:lstStyle/>
          <a:p>
            <a:r>
              <a:rPr lang="en-GB" dirty="0"/>
              <a:t>Deliverable 3.12</a:t>
            </a:r>
          </a:p>
        </p:txBody>
      </p:sp>
      <p:sp>
        <p:nvSpPr>
          <p:cNvPr id="3" name="Content Placeholder 2">
            <a:extLst>
              <a:ext uri="{FF2B5EF4-FFF2-40B4-BE49-F238E27FC236}">
                <a16:creationId xmlns:a16="http://schemas.microsoft.com/office/drawing/2014/main" id="{8064A42D-E708-4F09-B846-F542FF341224}"/>
              </a:ext>
            </a:extLst>
          </p:cNvPr>
          <p:cNvSpPr>
            <a:spLocks noGrp="1"/>
          </p:cNvSpPr>
          <p:nvPr>
            <p:ph idx="1"/>
          </p:nvPr>
        </p:nvSpPr>
        <p:spPr>
          <a:xfrm>
            <a:off x="257175" y="2034064"/>
            <a:ext cx="11677650" cy="2789871"/>
          </a:xfrm>
        </p:spPr>
        <p:txBody>
          <a:bodyPr>
            <a:normAutofit fontScale="92500" lnSpcReduction="10000"/>
          </a:bodyPr>
          <a:lstStyle/>
          <a:p>
            <a:r>
              <a:rPr lang="en-GB" b="1" dirty="0"/>
              <a:t>Evaluation of the assessment visits at the end of the 1</a:t>
            </a:r>
            <a:r>
              <a:rPr lang="en-GB" b="1" baseline="30000" dirty="0"/>
              <a:t>st</a:t>
            </a:r>
            <a:r>
              <a:rPr lang="en-GB" b="1" dirty="0"/>
              <a:t> and 2</a:t>
            </a:r>
            <a:r>
              <a:rPr lang="en-GB" b="1" baseline="30000" dirty="0"/>
              <a:t>nd</a:t>
            </a:r>
            <a:r>
              <a:rPr lang="en-GB" b="1" dirty="0"/>
              <a:t> pilot phase </a:t>
            </a:r>
            <a:r>
              <a:rPr lang="en-GB" dirty="0"/>
              <a:t>(01/10/2021) – External Evaluator &amp; WIS/AAU/UMIT/CVUT/KSU</a:t>
            </a:r>
          </a:p>
          <a:p>
            <a:pPr marL="914400" lvl="1" indent="-457200">
              <a:buFont typeface="+mj-lt"/>
              <a:buAutoNum type="arabicPeriod"/>
            </a:pPr>
            <a:r>
              <a:rPr lang="en-GB" dirty="0"/>
              <a:t>Tools to be employed: Questionnaires, evaluation of test results </a:t>
            </a:r>
          </a:p>
          <a:p>
            <a:pPr marL="914400" lvl="1" indent="-457200">
              <a:buFont typeface="+mj-lt"/>
              <a:buAutoNum type="arabicPeriod"/>
            </a:pPr>
            <a:r>
              <a:rPr lang="en-GB" dirty="0"/>
              <a:t>Stakeholders: Students and Academics</a:t>
            </a:r>
          </a:p>
          <a:p>
            <a:pPr marL="914400" lvl="1" indent="-457200">
              <a:buFont typeface="+mj-lt"/>
              <a:buAutoNum type="arabicPeriod"/>
            </a:pPr>
            <a:r>
              <a:rPr lang="en-GB" dirty="0"/>
              <a:t>Compose a report  </a:t>
            </a:r>
          </a:p>
        </p:txBody>
      </p:sp>
    </p:spTree>
    <p:extLst>
      <p:ext uri="{BB962C8B-B14F-4D97-AF65-F5344CB8AC3E}">
        <p14:creationId xmlns:p14="http://schemas.microsoft.com/office/powerpoint/2010/main" val="31461427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58F3-4019-4DF5-98B3-F4BAD78D8362}"/>
              </a:ext>
            </a:extLst>
          </p:cNvPr>
          <p:cNvSpPr>
            <a:spLocks noGrp="1"/>
          </p:cNvSpPr>
          <p:nvPr>
            <p:ph type="ctrTitle"/>
          </p:nvPr>
        </p:nvSpPr>
        <p:spPr>
          <a:xfrm>
            <a:off x="685800" y="2235200"/>
            <a:ext cx="11155680" cy="2387600"/>
          </a:xfrm>
        </p:spPr>
        <p:txBody>
          <a:bodyPr/>
          <a:lstStyle/>
          <a:p>
            <a:pPr>
              <a:lnSpc>
                <a:spcPct val="150000"/>
              </a:lnSpc>
            </a:pPr>
            <a:r>
              <a:rPr lang="en-GB" dirty="0"/>
              <a:t>Work Package Four: Dissemination &amp; Exploitation Plan</a:t>
            </a:r>
            <a:br>
              <a:rPr lang="en-GB" dirty="0"/>
            </a:br>
            <a:r>
              <a:rPr lang="en-GB" dirty="0"/>
              <a:t>Leading Partners: University of Mitrovica  (Kosovo)</a:t>
            </a:r>
          </a:p>
        </p:txBody>
      </p:sp>
    </p:spTree>
    <p:extLst>
      <p:ext uri="{BB962C8B-B14F-4D97-AF65-F5344CB8AC3E}">
        <p14:creationId xmlns:p14="http://schemas.microsoft.com/office/powerpoint/2010/main" val="2885518140"/>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9EFC-5E18-4687-9FC0-F97B90E39265}"/>
              </a:ext>
            </a:extLst>
          </p:cNvPr>
          <p:cNvSpPr>
            <a:spLocks noGrp="1"/>
          </p:cNvSpPr>
          <p:nvPr>
            <p:ph type="title"/>
          </p:nvPr>
        </p:nvSpPr>
        <p:spPr/>
        <p:txBody>
          <a:bodyPr/>
          <a:lstStyle/>
          <a:p>
            <a:r>
              <a:rPr lang="en-GB" dirty="0"/>
              <a:t>Deliverable 4.1 </a:t>
            </a:r>
          </a:p>
        </p:txBody>
      </p:sp>
      <p:sp>
        <p:nvSpPr>
          <p:cNvPr id="3" name="Content Placeholder 2">
            <a:extLst>
              <a:ext uri="{FF2B5EF4-FFF2-40B4-BE49-F238E27FC236}">
                <a16:creationId xmlns:a16="http://schemas.microsoft.com/office/drawing/2014/main" id="{3F215F76-B01A-4816-A767-AA41EF867D72}"/>
              </a:ext>
            </a:extLst>
          </p:cNvPr>
          <p:cNvSpPr>
            <a:spLocks noGrp="1"/>
          </p:cNvSpPr>
          <p:nvPr>
            <p:ph idx="1"/>
          </p:nvPr>
        </p:nvSpPr>
        <p:spPr>
          <a:xfrm>
            <a:off x="560070" y="1621156"/>
            <a:ext cx="11098530" cy="4351338"/>
          </a:xfrm>
        </p:spPr>
        <p:txBody>
          <a:bodyPr>
            <a:normAutofit/>
          </a:bodyPr>
          <a:lstStyle/>
          <a:p>
            <a:r>
              <a:rPr lang="en-GB" sz="2400" b="1" dirty="0"/>
              <a:t>Deliverable Dissemination &amp; Exploitation Plan: </a:t>
            </a:r>
            <a:r>
              <a:rPr lang="en-GB" sz="2400" dirty="0"/>
              <a:t>Its construction has started. It is expected to be ready </a:t>
            </a:r>
            <a:r>
              <a:rPr lang="en-GB" sz="2400" b="1" dirty="0"/>
              <a:t>by the end of August 2019 – (HMU &amp; UMIB responsible partner) (31/08/2019)</a:t>
            </a:r>
          </a:p>
          <a:p>
            <a:pPr lvl="1"/>
            <a:r>
              <a:rPr lang="en-GB" sz="2000" b="1" dirty="0"/>
              <a:t>A supporting Document (Excel Sheet) </a:t>
            </a:r>
            <a:r>
              <a:rPr lang="en-GB" sz="2000" dirty="0"/>
              <a:t>has been generated (shared in one drive) to register all the dissemination activities the partners have taken to inform the stakeholders for the project (HMU Responsible Partner)</a:t>
            </a:r>
          </a:p>
          <a:p>
            <a:pPr lvl="1"/>
            <a:r>
              <a:rPr lang="en-GB" sz="2000" b="1" dirty="0"/>
              <a:t>Discussions how to exploit the vast network of Associated Partners should be initiated in the meeting and concrete conclusions to be taken (ULL responsible partner)</a:t>
            </a:r>
          </a:p>
        </p:txBody>
      </p:sp>
    </p:spTree>
    <p:extLst>
      <p:ext uri="{BB962C8B-B14F-4D97-AF65-F5344CB8AC3E}">
        <p14:creationId xmlns:p14="http://schemas.microsoft.com/office/powerpoint/2010/main" val="822663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9EFC-5E18-4687-9FC0-F97B90E39265}"/>
              </a:ext>
            </a:extLst>
          </p:cNvPr>
          <p:cNvSpPr>
            <a:spLocks noGrp="1"/>
          </p:cNvSpPr>
          <p:nvPr>
            <p:ph type="title"/>
          </p:nvPr>
        </p:nvSpPr>
        <p:spPr/>
        <p:txBody>
          <a:bodyPr/>
          <a:lstStyle/>
          <a:p>
            <a:r>
              <a:rPr lang="en-GB" dirty="0"/>
              <a:t>Deliverable 4.2 </a:t>
            </a:r>
          </a:p>
        </p:txBody>
      </p:sp>
      <p:sp>
        <p:nvSpPr>
          <p:cNvPr id="3" name="Content Placeholder 2">
            <a:extLst>
              <a:ext uri="{FF2B5EF4-FFF2-40B4-BE49-F238E27FC236}">
                <a16:creationId xmlns:a16="http://schemas.microsoft.com/office/drawing/2014/main" id="{3F215F76-B01A-4816-A767-AA41EF867D72}"/>
              </a:ext>
            </a:extLst>
          </p:cNvPr>
          <p:cNvSpPr>
            <a:spLocks noGrp="1"/>
          </p:cNvSpPr>
          <p:nvPr>
            <p:ph idx="1"/>
          </p:nvPr>
        </p:nvSpPr>
        <p:spPr>
          <a:xfrm>
            <a:off x="546735" y="1586866"/>
            <a:ext cx="11098530" cy="4351338"/>
          </a:xfrm>
        </p:spPr>
        <p:txBody>
          <a:bodyPr>
            <a:normAutofit lnSpcReduction="10000"/>
          </a:bodyPr>
          <a:lstStyle/>
          <a:p>
            <a:r>
              <a:rPr lang="en-GB" sz="2400" b="1" dirty="0"/>
              <a:t>Deliverable 4.2: </a:t>
            </a:r>
            <a:r>
              <a:rPr lang="en-GB" sz="2400" dirty="0" err="1"/>
              <a:t>iTEM</a:t>
            </a:r>
            <a:r>
              <a:rPr lang="en-GB" sz="2400" dirty="0"/>
              <a:t> Website, Webpages &amp; Social Media Pages (HMU &amp; Subcontractor)</a:t>
            </a:r>
            <a:endParaRPr lang="en-GB" sz="2400" b="1" dirty="0"/>
          </a:p>
          <a:p>
            <a:pPr lvl="1"/>
            <a:r>
              <a:rPr lang="en-GB" sz="2000" b="1" dirty="0"/>
              <a:t>The </a:t>
            </a:r>
            <a:r>
              <a:rPr lang="en-GB" sz="2000" b="1" dirty="0" err="1"/>
              <a:t>iTEM</a:t>
            </a:r>
            <a:r>
              <a:rPr lang="en-GB" sz="2000" b="1" dirty="0"/>
              <a:t> website </a:t>
            </a:r>
            <a:r>
              <a:rPr lang="en-GB" sz="2000" dirty="0"/>
              <a:t>has launched and get updated everyday – please check: </a:t>
            </a:r>
            <a:r>
              <a:rPr lang="en-GB" sz="2000" dirty="0">
                <a:hlinkClick r:id="rId2"/>
              </a:rPr>
              <a:t>http://item.chania.teicrete.gr </a:t>
            </a:r>
            <a:endParaRPr lang="en-GB" sz="2000" dirty="0"/>
          </a:p>
          <a:p>
            <a:pPr lvl="1"/>
            <a:r>
              <a:rPr lang="en-GB" sz="2000" b="1" dirty="0"/>
              <a:t>The </a:t>
            </a:r>
            <a:r>
              <a:rPr lang="en-GB" sz="2000" b="1" dirty="0" err="1"/>
              <a:t>iTEM</a:t>
            </a:r>
            <a:r>
              <a:rPr lang="en-GB" sz="2000" b="1" dirty="0"/>
              <a:t> </a:t>
            </a:r>
            <a:r>
              <a:rPr lang="en-GB" sz="2000" b="1" dirty="0" err="1"/>
              <a:t>facebook</a:t>
            </a:r>
            <a:r>
              <a:rPr lang="en-GB" sz="2000" b="1" dirty="0"/>
              <a:t> page </a:t>
            </a:r>
            <a:r>
              <a:rPr lang="en-GB" sz="2000" dirty="0"/>
              <a:t>exists and updated – please join us, check here: </a:t>
            </a:r>
            <a:r>
              <a:rPr lang="en-GB" sz="2000" dirty="0">
                <a:hlinkClick r:id="rId3"/>
              </a:rPr>
              <a:t>https://www.facebook.com/groups/428028164793735/?epa=SEARCH_BOX</a:t>
            </a:r>
            <a:endParaRPr lang="en-GB" sz="2000" dirty="0"/>
          </a:p>
          <a:p>
            <a:pPr lvl="1"/>
            <a:r>
              <a:rPr lang="en-GB" sz="2000" dirty="0"/>
              <a:t>The </a:t>
            </a:r>
            <a:r>
              <a:rPr lang="en-GB" sz="2000" b="1" dirty="0" err="1"/>
              <a:t>iTEM</a:t>
            </a:r>
            <a:r>
              <a:rPr lang="en-GB" sz="2000" b="1" dirty="0"/>
              <a:t> Twitter page </a:t>
            </a:r>
            <a:r>
              <a:rPr lang="en-GB" sz="2000" dirty="0"/>
              <a:t>should be established – I need a volunteer</a:t>
            </a:r>
          </a:p>
          <a:p>
            <a:pPr lvl="1"/>
            <a:r>
              <a:rPr lang="en-GB" sz="2000" dirty="0"/>
              <a:t>Weblinks within your IROs and your Departments should be created with links to the main webpage that disseminate </a:t>
            </a:r>
            <a:r>
              <a:rPr lang="en-GB" sz="2000" dirty="0" err="1"/>
              <a:t>iTEM</a:t>
            </a:r>
            <a:r>
              <a:rPr lang="en-GB" sz="2000" dirty="0"/>
              <a:t> in your language (and in English)  </a:t>
            </a:r>
          </a:p>
        </p:txBody>
      </p:sp>
    </p:spTree>
    <p:extLst>
      <p:ext uri="{BB962C8B-B14F-4D97-AF65-F5344CB8AC3E}">
        <p14:creationId xmlns:p14="http://schemas.microsoft.com/office/powerpoint/2010/main" val="18587226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9EFC-5E18-4687-9FC0-F97B90E39265}"/>
              </a:ext>
            </a:extLst>
          </p:cNvPr>
          <p:cNvSpPr>
            <a:spLocks noGrp="1"/>
          </p:cNvSpPr>
          <p:nvPr>
            <p:ph type="title"/>
          </p:nvPr>
        </p:nvSpPr>
        <p:spPr/>
        <p:txBody>
          <a:bodyPr/>
          <a:lstStyle/>
          <a:p>
            <a:r>
              <a:rPr lang="en-GB" dirty="0"/>
              <a:t>Deliverable 4.3 </a:t>
            </a:r>
          </a:p>
        </p:txBody>
      </p:sp>
      <p:sp>
        <p:nvSpPr>
          <p:cNvPr id="3" name="Content Placeholder 2">
            <a:extLst>
              <a:ext uri="{FF2B5EF4-FFF2-40B4-BE49-F238E27FC236}">
                <a16:creationId xmlns:a16="http://schemas.microsoft.com/office/drawing/2014/main" id="{3F215F76-B01A-4816-A767-AA41EF867D72}"/>
              </a:ext>
            </a:extLst>
          </p:cNvPr>
          <p:cNvSpPr>
            <a:spLocks noGrp="1"/>
          </p:cNvSpPr>
          <p:nvPr>
            <p:ph idx="1"/>
          </p:nvPr>
        </p:nvSpPr>
        <p:spPr>
          <a:xfrm>
            <a:off x="365760" y="2078356"/>
            <a:ext cx="11475719" cy="3225164"/>
          </a:xfrm>
        </p:spPr>
        <p:txBody>
          <a:bodyPr>
            <a:normAutofit/>
          </a:bodyPr>
          <a:lstStyle/>
          <a:p>
            <a:r>
              <a:rPr lang="en-GB" sz="2400" b="1" dirty="0"/>
              <a:t>Deliverable 4.3: Printable Dissemination Material </a:t>
            </a:r>
            <a:r>
              <a:rPr lang="en-GB" sz="2400" dirty="0"/>
              <a:t> (HMU &amp; Subcontractor)</a:t>
            </a:r>
            <a:endParaRPr lang="en-GB" sz="2400" b="1" dirty="0"/>
          </a:p>
          <a:p>
            <a:pPr lvl="1"/>
            <a:r>
              <a:rPr lang="en-GB" sz="2000" b="1" dirty="0"/>
              <a:t>The </a:t>
            </a:r>
            <a:r>
              <a:rPr lang="en-GB" sz="2000" b="1" dirty="0" err="1"/>
              <a:t>iTEM</a:t>
            </a:r>
            <a:r>
              <a:rPr lang="en-GB" sz="2000" b="1" dirty="0"/>
              <a:t> poster is available and uploaded </a:t>
            </a:r>
            <a:r>
              <a:rPr lang="en-GB" sz="2000" dirty="0"/>
              <a:t> into the one drive shared folders </a:t>
            </a:r>
          </a:p>
          <a:p>
            <a:pPr lvl="1"/>
            <a:r>
              <a:rPr lang="en-GB" sz="2000" b="1" dirty="0"/>
              <a:t>The </a:t>
            </a:r>
            <a:r>
              <a:rPr lang="en-GB" sz="2000" b="1" dirty="0" err="1"/>
              <a:t>iTEM</a:t>
            </a:r>
            <a:r>
              <a:rPr lang="en-GB" sz="2000" b="1" dirty="0"/>
              <a:t> banner is available and uploaded </a:t>
            </a:r>
            <a:r>
              <a:rPr lang="en-GB" sz="2000" dirty="0"/>
              <a:t>into the one drive shared folders</a:t>
            </a:r>
          </a:p>
          <a:p>
            <a:pPr lvl="1"/>
            <a:r>
              <a:rPr lang="en-GB" sz="2000" b="1" dirty="0"/>
              <a:t>The </a:t>
            </a:r>
            <a:r>
              <a:rPr lang="en-GB" sz="2000" b="1" dirty="0" err="1"/>
              <a:t>iTEM</a:t>
            </a:r>
            <a:r>
              <a:rPr lang="en-GB" sz="2000" b="1" dirty="0"/>
              <a:t> leaflet </a:t>
            </a:r>
            <a:r>
              <a:rPr lang="en-GB" sz="2000" u="sng" dirty="0"/>
              <a:t>should be designed </a:t>
            </a:r>
            <a:r>
              <a:rPr lang="en-GB" sz="2000" dirty="0"/>
              <a:t>and be translated into all the languages of the consortium</a:t>
            </a:r>
          </a:p>
          <a:p>
            <a:pPr lvl="1"/>
            <a:r>
              <a:rPr lang="en-GB" sz="2000" b="1" dirty="0"/>
              <a:t>All the dissemination material</a:t>
            </a:r>
            <a:r>
              <a:rPr lang="en-GB" sz="2000" dirty="0"/>
              <a:t> can be downloaded from the online document store of the website </a:t>
            </a:r>
          </a:p>
        </p:txBody>
      </p:sp>
    </p:spTree>
    <p:extLst>
      <p:ext uri="{BB962C8B-B14F-4D97-AF65-F5344CB8AC3E}">
        <p14:creationId xmlns:p14="http://schemas.microsoft.com/office/powerpoint/2010/main" val="15223474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9EFC-5E18-4687-9FC0-F97B90E39265}"/>
              </a:ext>
            </a:extLst>
          </p:cNvPr>
          <p:cNvSpPr>
            <a:spLocks noGrp="1"/>
          </p:cNvSpPr>
          <p:nvPr>
            <p:ph type="title"/>
          </p:nvPr>
        </p:nvSpPr>
        <p:spPr/>
        <p:txBody>
          <a:bodyPr/>
          <a:lstStyle/>
          <a:p>
            <a:r>
              <a:rPr lang="en-GB" dirty="0"/>
              <a:t>Deliverable 4.4 </a:t>
            </a:r>
          </a:p>
        </p:txBody>
      </p:sp>
      <p:sp>
        <p:nvSpPr>
          <p:cNvPr id="3" name="Content Placeholder 2">
            <a:extLst>
              <a:ext uri="{FF2B5EF4-FFF2-40B4-BE49-F238E27FC236}">
                <a16:creationId xmlns:a16="http://schemas.microsoft.com/office/drawing/2014/main" id="{3F215F76-B01A-4816-A767-AA41EF867D72}"/>
              </a:ext>
            </a:extLst>
          </p:cNvPr>
          <p:cNvSpPr>
            <a:spLocks noGrp="1"/>
          </p:cNvSpPr>
          <p:nvPr>
            <p:ph idx="1"/>
          </p:nvPr>
        </p:nvSpPr>
        <p:spPr>
          <a:xfrm>
            <a:off x="365760" y="2078356"/>
            <a:ext cx="11475719" cy="3225164"/>
          </a:xfrm>
        </p:spPr>
        <p:txBody>
          <a:bodyPr>
            <a:normAutofit/>
          </a:bodyPr>
          <a:lstStyle/>
          <a:p>
            <a:r>
              <a:rPr lang="en-GB" sz="2400" b="1" dirty="0"/>
              <a:t>Deliverable 4.4: E-</a:t>
            </a:r>
            <a:r>
              <a:rPr lang="en-GB" sz="2400" b="1" dirty="0" err="1"/>
              <a:t>NewsLetter</a:t>
            </a:r>
            <a:r>
              <a:rPr lang="en-GB" sz="2400" b="1" dirty="0"/>
              <a:t> </a:t>
            </a:r>
            <a:r>
              <a:rPr lang="en-GB" sz="2400" dirty="0"/>
              <a:t>(HMU &amp; Subcontractor)</a:t>
            </a:r>
            <a:endParaRPr lang="en-GB" sz="2400" b="1" dirty="0"/>
          </a:p>
          <a:p>
            <a:pPr lvl="1"/>
            <a:r>
              <a:rPr lang="en-GB" sz="2000" b="1" dirty="0"/>
              <a:t>The 1</a:t>
            </a:r>
            <a:r>
              <a:rPr lang="en-GB" sz="2000" b="1" baseline="30000" dirty="0"/>
              <a:t>st</a:t>
            </a:r>
            <a:r>
              <a:rPr lang="en-GB" sz="2000" b="1" dirty="0"/>
              <a:t> edition announced the objectives of the </a:t>
            </a:r>
            <a:r>
              <a:rPr lang="en-GB" sz="2000" b="1" dirty="0" err="1"/>
              <a:t>iTEM</a:t>
            </a:r>
            <a:r>
              <a:rPr lang="en-GB" sz="2000" b="1" dirty="0"/>
              <a:t> project – </a:t>
            </a:r>
            <a:r>
              <a:rPr lang="en-GB" sz="2000" dirty="0"/>
              <a:t>can be downloaded from the website or can be accessed from the following link: </a:t>
            </a:r>
            <a:r>
              <a:rPr lang="en-GB" sz="2000" dirty="0">
                <a:hlinkClick r:id="rId2"/>
              </a:rPr>
              <a:t>https://us20.admin.mailchimp.com/templates/share-template?id=15723</a:t>
            </a:r>
            <a:endParaRPr lang="en-GB" sz="2000" dirty="0"/>
          </a:p>
          <a:p>
            <a:pPr lvl="1"/>
            <a:r>
              <a:rPr lang="en-GB" sz="2000" b="1" dirty="0"/>
              <a:t>The 2</a:t>
            </a:r>
            <a:r>
              <a:rPr lang="en-GB" sz="2000" b="1" baseline="30000" dirty="0"/>
              <a:t>nd</a:t>
            </a:r>
            <a:r>
              <a:rPr lang="en-GB" sz="2000" b="1" dirty="0"/>
              <a:t> newsletter will be generated after the event in AAU – Training School for Teachers in PBL (October 2019)</a:t>
            </a:r>
            <a:endParaRPr lang="en-GB" sz="2000" dirty="0"/>
          </a:p>
        </p:txBody>
      </p:sp>
    </p:spTree>
    <p:extLst>
      <p:ext uri="{BB962C8B-B14F-4D97-AF65-F5344CB8AC3E}">
        <p14:creationId xmlns:p14="http://schemas.microsoft.com/office/powerpoint/2010/main" val="12008298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9EFC-5E18-4687-9FC0-F97B90E39265}"/>
              </a:ext>
            </a:extLst>
          </p:cNvPr>
          <p:cNvSpPr>
            <a:spLocks noGrp="1"/>
          </p:cNvSpPr>
          <p:nvPr>
            <p:ph type="title"/>
          </p:nvPr>
        </p:nvSpPr>
        <p:spPr/>
        <p:txBody>
          <a:bodyPr/>
          <a:lstStyle/>
          <a:p>
            <a:r>
              <a:rPr lang="en-GB" dirty="0"/>
              <a:t>Deliverable 4.5 </a:t>
            </a:r>
          </a:p>
        </p:txBody>
      </p:sp>
      <p:sp>
        <p:nvSpPr>
          <p:cNvPr id="3" name="Content Placeholder 2">
            <a:extLst>
              <a:ext uri="{FF2B5EF4-FFF2-40B4-BE49-F238E27FC236}">
                <a16:creationId xmlns:a16="http://schemas.microsoft.com/office/drawing/2014/main" id="{3F215F76-B01A-4816-A767-AA41EF867D72}"/>
              </a:ext>
            </a:extLst>
          </p:cNvPr>
          <p:cNvSpPr>
            <a:spLocks noGrp="1"/>
          </p:cNvSpPr>
          <p:nvPr>
            <p:ph idx="1"/>
          </p:nvPr>
        </p:nvSpPr>
        <p:spPr>
          <a:xfrm>
            <a:off x="365760" y="2078356"/>
            <a:ext cx="11475719" cy="3225164"/>
          </a:xfrm>
        </p:spPr>
        <p:txBody>
          <a:bodyPr>
            <a:normAutofit/>
          </a:bodyPr>
          <a:lstStyle/>
          <a:p>
            <a:r>
              <a:rPr lang="en-GB" sz="2400" b="1" dirty="0"/>
              <a:t>Deliverable 4.5: Publications in International Educational Events  </a:t>
            </a:r>
            <a:r>
              <a:rPr lang="en-GB" sz="2400" dirty="0"/>
              <a:t>(HMU &amp; Subcontractor)</a:t>
            </a:r>
            <a:endParaRPr lang="en-GB" sz="2400" b="1" dirty="0"/>
          </a:p>
          <a:p>
            <a:pPr lvl="1" algn="just"/>
            <a:r>
              <a:rPr lang="en-GB" sz="2000" b="1" dirty="0"/>
              <a:t>The 1</a:t>
            </a:r>
            <a:r>
              <a:rPr lang="en-GB" sz="2000" b="1" baseline="30000" dirty="0"/>
              <a:t>st</a:t>
            </a:r>
            <a:r>
              <a:rPr lang="en-GB" sz="2000" b="1" dirty="0"/>
              <a:t> Conference Paper – Poster Presentation is a reality. </a:t>
            </a:r>
            <a:r>
              <a:rPr lang="en-GB" sz="2000" dirty="0"/>
              <a:t>Prof. </a:t>
            </a:r>
            <a:r>
              <a:rPr lang="en-GB" sz="2000" dirty="0" err="1"/>
              <a:t>Rodriguo</a:t>
            </a:r>
            <a:r>
              <a:rPr lang="en-GB" sz="2000" dirty="0"/>
              <a:t> </a:t>
            </a:r>
            <a:r>
              <a:rPr lang="en-GB" sz="2000" dirty="0" err="1"/>
              <a:t>Gonsalez</a:t>
            </a:r>
            <a:r>
              <a:rPr lang="en-GB" sz="2000" dirty="0"/>
              <a:t> from ULL will present the project in the </a:t>
            </a:r>
            <a:r>
              <a:rPr lang="en-GB" sz="2000" b="1" dirty="0"/>
              <a:t>9th International Congress on Industrial and Applied Mathematics - ICIAM 2019 </a:t>
            </a:r>
            <a:r>
              <a:rPr lang="en-GB" sz="2000" dirty="0"/>
              <a:t>/ </a:t>
            </a:r>
            <a:r>
              <a:rPr lang="en-GB" sz="2000" dirty="0" err="1"/>
              <a:t>iTEM</a:t>
            </a:r>
            <a:r>
              <a:rPr lang="en-GB" sz="2000" dirty="0"/>
              <a:t> Poster Presentation, Valencia Spain </a:t>
            </a:r>
          </a:p>
        </p:txBody>
      </p:sp>
    </p:spTree>
    <p:extLst>
      <p:ext uri="{BB962C8B-B14F-4D97-AF65-F5344CB8AC3E}">
        <p14:creationId xmlns:p14="http://schemas.microsoft.com/office/powerpoint/2010/main" val="7980487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9EFC-5E18-4687-9FC0-F97B90E39265}"/>
              </a:ext>
            </a:extLst>
          </p:cNvPr>
          <p:cNvSpPr>
            <a:spLocks noGrp="1"/>
          </p:cNvSpPr>
          <p:nvPr>
            <p:ph type="title"/>
          </p:nvPr>
        </p:nvSpPr>
        <p:spPr>
          <a:xfrm>
            <a:off x="723900" y="185261"/>
            <a:ext cx="10515600" cy="1325563"/>
          </a:xfrm>
        </p:spPr>
        <p:txBody>
          <a:bodyPr/>
          <a:lstStyle/>
          <a:p>
            <a:r>
              <a:rPr lang="en-GB" dirty="0"/>
              <a:t>Deliverable 4.6 </a:t>
            </a:r>
          </a:p>
        </p:txBody>
      </p:sp>
      <p:sp>
        <p:nvSpPr>
          <p:cNvPr id="3" name="Content Placeholder 2">
            <a:extLst>
              <a:ext uri="{FF2B5EF4-FFF2-40B4-BE49-F238E27FC236}">
                <a16:creationId xmlns:a16="http://schemas.microsoft.com/office/drawing/2014/main" id="{3F215F76-B01A-4816-A767-AA41EF867D72}"/>
              </a:ext>
            </a:extLst>
          </p:cNvPr>
          <p:cNvSpPr>
            <a:spLocks noGrp="1"/>
          </p:cNvSpPr>
          <p:nvPr>
            <p:ph idx="1"/>
          </p:nvPr>
        </p:nvSpPr>
        <p:spPr>
          <a:xfrm>
            <a:off x="358140" y="1285558"/>
            <a:ext cx="11475719" cy="3225164"/>
          </a:xfrm>
        </p:spPr>
        <p:txBody>
          <a:bodyPr>
            <a:normAutofit/>
          </a:bodyPr>
          <a:lstStyle/>
          <a:p>
            <a:r>
              <a:rPr lang="en-GB" sz="2400" b="1" dirty="0"/>
              <a:t>Deliverable 4.6: Erasmus Weeks within the consortium  </a:t>
            </a:r>
            <a:r>
              <a:rPr lang="en-GB" sz="2400" dirty="0"/>
              <a:t>(HMU &amp; Subcontractor)</a:t>
            </a:r>
            <a:endParaRPr lang="en-GB" sz="2400" b="1" dirty="0"/>
          </a:p>
          <a:p>
            <a:pPr lvl="1" algn="just"/>
            <a:r>
              <a:rPr lang="en-GB" sz="2000" b="1" dirty="0"/>
              <a:t>The 1</a:t>
            </a:r>
            <a:r>
              <a:rPr lang="en-GB" sz="2000" b="1" baseline="30000" dirty="0"/>
              <a:t>st</a:t>
            </a:r>
            <a:r>
              <a:rPr lang="en-GB" sz="2000" b="1" dirty="0"/>
              <a:t> Erasmus Week where the </a:t>
            </a:r>
            <a:r>
              <a:rPr lang="en-GB" sz="2000" b="1" dirty="0" err="1"/>
              <a:t>iTEM</a:t>
            </a:r>
            <a:r>
              <a:rPr lang="en-GB" sz="2000" b="1" dirty="0"/>
              <a:t> project was presented twice </a:t>
            </a:r>
            <a:r>
              <a:rPr lang="en-GB" sz="2000" dirty="0"/>
              <a:t>from </a:t>
            </a:r>
            <a:r>
              <a:rPr lang="en-GB" sz="2000" dirty="0" err="1"/>
              <a:t>Dr.</a:t>
            </a:r>
            <a:r>
              <a:rPr lang="en-GB" sz="2000" dirty="0"/>
              <a:t> Nissim </a:t>
            </a:r>
            <a:r>
              <a:rPr lang="en-GB" sz="2000" dirty="0" err="1"/>
              <a:t>Harel</a:t>
            </a:r>
            <a:r>
              <a:rPr lang="en-GB" sz="2000" dirty="0"/>
              <a:t> and </a:t>
            </a:r>
            <a:r>
              <a:rPr lang="en-GB" sz="2000" dirty="0" err="1"/>
              <a:t>Dr.</a:t>
            </a:r>
            <a:r>
              <a:rPr lang="en-GB" sz="2000" dirty="0"/>
              <a:t> Konstantinos Petridis took place in Crete (6</a:t>
            </a:r>
            <a:r>
              <a:rPr lang="en-GB" sz="2000" baseline="30000" dirty="0"/>
              <a:t>th</a:t>
            </a:r>
            <a:r>
              <a:rPr lang="en-GB" sz="2000" dirty="0"/>
              <a:t> Erasmus Week) from the 20</a:t>
            </a:r>
            <a:r>
              <a:rPr lang="en-GB" sz="2000" baseline="30000" dirty="0"/>
              <a:t>th</a:t>
            </a:r>
            <a:r>
              <a:rPr lang="en-GB" sz="2000" dirty="0"/>
              <a:t> to the 25</a:t>
            </a:r>
            <a:r>
              <a:rPr lang="en-GB" sz="2000" baseline="30000" dirty="0"/>
              <a:t>th</a:t>
            </a:r>
            <a:r>
              <a:rPr lang="en-GB" sz="2000" dirty="0"/>
              <a:t> of May 2019</a:t>
            </a:r>
          </a:p>
          <a:p>
            <a:pPr lvl="1" algn="just"/>
            <a:r>
              <a:rPr lang="en-GB" sz="2000" dirty="0"/>
              <a:t>Please inform us about Erasmus Week taking place to participate and disseminate the project; the next one will take place in HIT – Nissim will inform us!! </a:t>
            </a:r>
          </a:p>
        </p:txBody>
      </p:sp>
      <p:pic>
        <p:nvPicPr>
          <p:cNvPr id="5" name="Picture 4" descr="A picture containing indoor, floor, wall&#10;&#10;Description automatically generated">
            <a:extLst>
              <a:ext uri="{FF2B5EF4-FFF2-40B4-BE49-F238E27FC236}">
                <a16:creationId xmlns:a16="http://schemas.microsoft.com/office/drawing/2014/main" id="{C6E80143-D3FF-4161-872E-CD0133368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791" y="3909060"/>
            <a:ext cx="3350418" cy="2233612"/>
          </a:xfrm>
          <a:prstGeom prst="rect">
            <a:avLst/>
          </a:prstGeom>
        </p:spPr>
      </p:pic>
    </p:spTree>
    <p:extLst>
      <p:ext uri="{BB962C8B-B14F-4D97-AF65-F5344CB8AC3E}">
        <p14:creationId xmlns:p14="http://schemas.microsoft.com/office/powerpoint/2010/main" val="204731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4FF2-FF5A-4F4E-936E-DFEFC03CB550}"/>
              </a:ext>
            </a:extLst>
          </p:cNvPr>
          <p:cNvSpPr>
            <a:spLocks noGrp="1"/>
          </p:cNvSpPr>
          <p:nvPr>
            <p:ph type="title"/>
          </p:nvPr>
        </p:nvSpPr>
        <p:spPr>
          <a:xfrm>
            <a:off x="392430" y="216535"/>
            <a:ext cx="10515600" cy="1325563"/>
          </a:xfrm>
        </p:spPr>
        <p:txBody>
          <a:bodyPr/>
          <a:lstStyle/>
          <a:p>
            <a:r>
              <a:rPr lang="en-GB" dirty="0" err="1"/>
              <a:t>iTEM</a:t>
            </a:r>
            <a:r>
              <a:rPr lang="en-GB" dirty="0"/>
              <a:t> Key Principles </a:t>
            </a:r>
          </a:p>
        </p:txBody>
      </p:sp>
      <p:pic>
        <p:nvPicPr>
          <p:cNvPr id="3" name="Picture 2">
            <a:extLst>
              <a:ext uri="{FF2B5EF4-FFF2-40B4-BE49-F238E27FC236}">
                <a16:creationId xmlns:a16="http://schemas.microsoft.com/office/drawing/2014/main" id="{DA5F0AE2-4F99-4A53-A5E9-7697A7B27E27}"/>
              </a:ext>
            </a:extLst>
          </p:cNvPr>
          <p:cNvPicPr>
            <a:picLocks noChangeAspect="1"/>
          </p:cNvPicPr>
          <p:nvPr/>
        </p:nvPicPr>
        <p:blipFill>
          <a:blip r:embed="rId2"/>
          <a:stretch>
            <a:fillRect/>
          </a:stretch>
        </p:blipFill>
        <p:spPr>
          <a:xfrm>
            <a:off x="2160270" y="1542097"/>
            <a:ext cx="8023860" cy="4405257"/>
          </a:xfrm>
          <a:prstGeom prst="rect">
            <a:avLst/>
          </a:prstGeom>
        </p:spPr>
      </p:pic>
    </p:spTree>
    <p:extLst>
      <p:ext uri="{BB962C8B-B14F-4D97-AF65-F5344CB8AC3E}">
        <p14:creationId xmlns:p14="http://schemas.microsoft.com/office/powerpoint/2010/main" val="22815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58F3-4019-4DF5-98B3-F4BAD78D8362}"/>
              </a:ext>
            </a:extLst>
          </p:cNvPr>
          <p:cNvSpPr>
            <a:spLocks noGrp="1"/>
          </p:cNvSpPr>
          <p:nvPr>
            <p:ph type="ctrTitle"/>
          </p:nvPr>
        </p:nvSpPr>
        <p:spPr>
          <a:xfrm>
            <a:off x="388620" y="2235200"/>
            <a:ext cx="11452860" cy="2387600"/>
          </a:xfrm>
        </p:spPr>
        <p:txBody>
          <a:bodyPr>
            <a:normAutofit fontScale="90000"/>
          </a:bodyPr>
          <a:lstStyle/>
          <a:p>
            <a:pPr>
              <a:lnSpc>
                <a:spcPct val="150000"/>
              </a:lnSpc>
            </a:pPr>
            <a:r>
              <a:rPr lang="en-GB" dirty="0"/>
              <a:t>Work Package Five: Management </a:t>
            </a:r>
            <a:br>
              <a:rPr lang="en-GB" dirty="0"/>
            </a:br>
            <a:r>
              <a:rPr lang="en-GB" dirty="0"/>
              <a:t>Leading Partners: Hellenic Mediterranean University (Greece)</a:t>
            </a:r>
          </a:p>
        </p:txBody>
      </p:sp>
    </p:spTree>
    <p:extLst>
      <p:ext uri="{BB962C8B-B14F-4D97-AF65-F5344CB8AC3E}">
        <p14:creationId xmlns:p14="http://schemas.microsoft.com/office/powerpoint/2010/main" val="2687950293"/>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0BE8-ED37-427B-B61F-C38A045162DA}"/>
              </a:ext>
            </a:extLst>
          </p:cNvPr>
          <p:cNvSpPr>
            <a:spLocks noGrp="1"/>
          </p:cNvSpPr>
          <p:nvPr>
            <p:ph type="title"/>
          </p:nvPr>
        </p:nvSpPr>
        <p:spPr>
          <a:xfrm>
            <a:off x="541020" y="387985"/>
            <a:ext cx="10515600" cy="1325563"/>
          </a:xfrm>
        </p:spPr>
        <p:txBody>
          <a:bodyPr/>
          <a:lstStyle/>
          <a:p>
            <a:r>
              <a:rPr lang="en-GB" dirty="0" err="1"/>
              <a:t>Workpackage</a:t>
            </a:r>
            <a:r>
              <a:rPr lang="en-GB" dirty="0"/>
              <a:t> WP5</a:t>
            </a:r>
          </a:p>
        </p:txBody>
      </p:sp>
      <p:pic>
        <p:nvPicPr>
          <p:cNvPr id="4" name="Picture 3">
            <a:extLst>
              <a:ext uri="{FF2B5EF4-FFF2-40B4-BE49-F238E27FC236}">
                <a16:creationId xmlns:a16="http://schemas.microsoft.com/office/drawing/2014/main" id="{57016B5F-BE92-4A65-AE58-01D7AA040B38}"/>
              </a:ext>
            </a:extLst>
          </p:cNvPr>
          <p:cNvPicPr>
            <a:picLocks noChangeAspect="1"/>
          </p:cNvPicPr>
          <p:nvPr/>
        </p:nvPicPr>
        <p:blipFill>
          <a:blip r:embed="rId2"/>
          <a:stretch>
            <a:fillRect/>
          </a:stretch>
        </p:blipFill>
        <p:spPr>
          <a:xfrm>
            <a:off x="331529" y="2222642"/>
            <a:ext cx="11528941" cy="3332338"/>
          </a:xfrm>
          <a:prstGeom prst="rect">
            <a:avLst/>
          </a:prstGeom>
        </p:spPr>
      </p:pic>
    </p:spTree>
    <p:extLst>
      <p:ext uri="{BB962C8B-B14F-4D97-AF65-F5344CB8AC3E}">
        <p14:creationId xmlns:p14="http://schemas.microsoft.com/office/powerpoint/2010/main" val="6595861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A25C-8239-4224-93E7-28E150A23D63}"/>
              </a:ext>
            </a:extLst>
          </p:cNvPr>
          <p:cNvSpPr>
            <a:spLocks noGrp="1"/>
          </p:cNvSpPr>
          <p:nvPr>
            <p:ph type="title"/>
          </p:nvPr>
        </p:nvSpPr>
        <p:spPr>
          <a:xfrm>
            <a:off x="152400" y="273685"/>
            <a:ext cx="10515600" cy="1325563"/>
          </a:xfrm>
        </p:spPr>
        <p:txBody>
          <a:bodyPr/>
          <a:lstStyle/>
          <a:p>
            <a:r>
              <a:rPr lang="en-GB" dirty="0"/>
              <a:t>Deliverables 5.1/5.2</a:t>
            </a:r>
          </a:p>
        </p:txBody>
      </p:sp>
      <p:sp>
        <p:nvSpPr>
          <p:cNvPr id="3" name="Content Placeholder 2">
            <a:extLst>
              <a:ext uri="{FF2B5EF4-FFF2-40B4-BE49-F238E27FC236}">
                <a16:creationId xmlns:a16="http://schemas.microsoft.com/office/drawing/2014/main" id="{3F5C118B-2FD3-42F1-97D8-D496B784735C}"/>
              </a:ext>
            </a:extLst>
          </p:cNvPr>
          <p:cNvSpPr>
            <a:spLocks noGrp="1"/>
          </p:cNvSpPr>
          <p:nvPr>
            <p:ph idx="1"/>
          </p:nvPr>
        </p:nvSpPr>
        <p:spPr>
          <a:xfrm>
            <a:off x="560070" y="1599248"/>
            <a:ext cx="11269980" cy="4351338"/>
          </a:xfrm>
        </p:spPr>
        <p:txBody>
          <a:bodyPr/>
          <a:lstStyle/>
          <a:p>
            <a:r>
              <a:rPr lang="en-GB" b="1" dirty="0"/>
              <a:t>Deliverable 5.1: </a:t>
            </a:r>
            <a:r>
              <a:rPr lang="en-GB" dirty="0"/>
              <a:t>The Consortium Agreement </a:t>
            </a:r>
          </a:p>
          <a:p>
            <a:pPr lvl="1"/>
            <a:r>
              <a:rPr lang="en-GB" dirty="0"/>
              <a:t>The task has been accomplished </a:t>
            </a:r>
          </a:p>
          <a:p>
            <a:r>
              <a:rPr lang="en-GB" b="1" dirty="0"/>
              <a:t>Deliverable 5.2: </a:t>
            </a:r>
            <a:r>
              <a:rPr lang="en-GB" dirty="0"/>
              <a:t>The Project Manual </a:t>
            </a:r>
          </a:p>
          <a:p>
            <a:pPr lvl="1"/>
            <a:r>
              <a:rPr lang="en-GB" dirty="0"/>
              <a:t>Consists from the EU Manual ‘How to use this grant’</a:t>
            </a:r>
          </a:p>
          <a:p>
            <a:pPr lvl="1"/>
            <a:r>
              <a:rPr lang="en-GB" dirty="0"/>
              <a:t>EACEA Presentations for Dissemination, Finance Management </a:t>
            </a:r>
          </a:p>
          <a:p>
            <a:pPr lvl="1"/>
            <a:r>
              <a:rPr lang="en-GB" dirty="0"/>
              <a:t>Coordinator’s Presentations  </a:t>
            </a:r>
          </a:p>
        </p:txBody>
      </p:sp>
    </p:spTree>
    <p:extLst>
      <p:ext uri="{BB962C8B-B14F-4D97-AF65-F5344CB8AC3E}">
        <p14:creationId xmlns:p14="http://schemas.microsoft.com/office/powerpoint/2010/main" val="802196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A25C-8239-4224-93E7-28E150A23D63}"/>
              </a:ext>
            </a:extLst>
          </p:cNvPr>
          <p:cNvSpPr>
            <a:spLocks noGrp="1"/>
          </p:cNvSpPr>
          <p:nvPr>
            <p:ph type="title"/>
          </p:nvPr>
        </p:nvSpPr>
        <p:spPr>
          <a:xfrm>
            <a:off x="152400" y="273685"/>
            <a:ext cx="10515600" cy="1325563"/>
          </a:xfrm>
        </p:spPr>
        <p:txBody>
          <a:bodyPr/>
          <a:lstStyle/>
          <a:p>
            <a:r>
              <a:rPr lang="en-GB" dirty="0"/>
              <a:t>Deliverables 5.3</a:t>
            </a:r>
          </a:p>
        </p:txBody>
      </p:sp>
      <p:sp>
        <p:nvSpPr>
          <p:cNvPr id="3" name="Content Placeholder 2">
            <a:extLst>
              <a:ext uri="{FF2B5EF4-FFF2-40B4-BE49-F238E27FC236}">
                <a16:creationId xmlns:a16="http://schemas.microsoft.com/office/drawing/2014/main" id="{3F5C118B-2FD3-42F1-97D8-D496B784735C}"/>
              </a:ext>
            </a:extLst>
          </p:cNvPr>
          <p:cNvSpPr>
            <a:spLocks noGrp="1"/>
          </p:cNvSpPr>
          <p:nvPr>
            <p:ph idx="1"/>
          </p:nvPr>
        </p:nvSpPr>
        <p:spPr>
          <a:xfrm>
            <a:off x="560070" y="1382078"/>
            <a:ext cx="11269980" cy="789622"/>
          </a:xfrm>
        </p:spPr>
        <p:txBody>
          <a:bodyPr/>
          <a:lstStyle/>
          <a:p>
            <a:r>
              <a:rPr lang="en-GB" b="1" dirty="0"/>
              <a:t>Deliverable 5.3: </a:t>
            </a:r>
            <a:r>
              <a:rPr lang="en-GB" dirty="0"/>
              <a:t>Project’s Timeline </a:t>
            </a:r>
          </a:p>
        </p:txBody>
      </p:sp>
      <p:pic>
        <p:nvPicPr>
          <p:cNvPr id="7" name="Picture 6">
            <a:extLst>
              <a:ext uri="{FF2B5EF4-FFF2-40B4-BE49-F238E27FC236}">
                <a16:creationId xmlns:a16="http://schemas.microsoft.com/office/drawing/2014/main" id="{404C7CD2-0D7E-4DAE-B115-B3199C08B847}"/>
              </a:ext>
            </a:extLst>
          </p:cNvPr>
          <p:cNvPicPr>
            <a:picLocks noChangeAspect="1"/>
          </p:cNvPicPr>
          <p:nvPr/>
        </p:nvPicPr>
        <p:blipFill>
          <a:blip r:embed="rId2"/>
          <a:stretch>
            <a:fillRect/>
          </a:stretch>
        </p:blipFill>
        <p:spPr>
          <a:xfrm>
            <a:off x="1616589" y="1668780"/>
            <a:ext cx="9139041" cy="4295414"/>
          </a:xfrm>
          <a:prstGeom prst="rect">
            <a:avLst/>
          </a:prstGeom>
        </p:spPr>
      </p:pic>
    </p:spTree>
    <p:extLst>
      <p:ext uri="{BB962C8B-B14F-4D97-AF65-F5344CB8AC3E}">
        <p14:creationId xmlns:p14="http://schemas.microsoft.com/office/powerpoint/2010/main" val="10905038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A25C-8239-4224-93E7-28E150A23D63}"/>
              </a:ext>
            </a:extLst>
          </p:cNvPr>
          <p:cNvSpPr>
            <a:spLocks noGrp="1"/>
          </p:cNvSpPr>
          <p:nvPr>
            <p:ph type="title"/>
          </p:nvPr>
        </p:nvSpPr>
        <p:spPr>
          <a:xfrm>
            <a:off x="152400" y="273685"/>
            <a:ext cx="10515600" cy="1325563"/>
          </a:xfrm>
        </p:spPr>
        <p:txBody>
          <a:bodyPr/>
          <a:lstStyle/>
          <a:p>
            <a:r>
              <a:rPr lang="en-GB" dirty="0"/>
              <a:t>Deliverables 5.3</a:t>
            </a:r>
          </a:p>
        </p:txBody>
      </p:sp>
      <p:sp>
        <p:nvSpPr>
          <p:cNvPr id="3" name="Content Placeholder 2">
            <a:extLst>
              <a:ext uri="{FF2B5EF4-FFF2-40B4-BE49-F238E27FC236}">
                <a16:creationId xmlns:a16="http://schemas.microsoft.com/office/drawing/2014/main" id="{3F5C118B-2FD3-42F1-97D8-D496B784735C}"/>
              </a:ext>
            </a:extLst>
          </p:cNvPr>
          <p:cNvSpPr>
            <a:spLocks noGrp="1"/>
          </p:cNvSpPr>
          <p:nvPr>
            <p:ph idx="1"/>
          </p:nvPr>
        </p:nvSpPr>
        <p:spPr>
          <a:xfrm>
            <a:off x="560070" y="1382078"/>
            <a:ext cx="11269980" cy="789622"/>
          </a:xfrm>
        </p:spPr>
        <p:txBody>
          <a:bodyPr/>
          <a:lstStyle/>
          <a:p>
            <a:r>
              <a:rPr lang="en-GB" b="1" dirty="0"/>
              <a:t>Deliverable 5.3: </a:t>
            </a:r>
            <a:r>
              <a:rPr lang="en-GB" dirty="0"/>
              <a:t>Project’s Timeline </a:t>
            </a:r>
          </a:p>
        </p:txBody>
      </p:sp>
      <p:pic>
        <p:nvPicPr>
          <p:cNvPr id="6" name="Picture 5">
            <a:extLst>
              <a:ext uri="{FF2B5EF4-FFF2-40B4-BE49-F238E27FC236}">
                <a16:creationId xmlns:a16="http://schemas.microsoft.com/office/drawing/2014/main" id="{D54EADD5-FA6F-4899-8DCF-0984A40E82A1}"/>
              </a:ext>
            </a:extLst>
          </p:cNvPr>
          <p:cNvPicPr>
            <a:picLocks noChangeAspect="1"/>
          </p:cNvPicPr>
          <p:nvPr/>
        </p:nvPicPr>
        <p:blipFill>
          <a:blip r:embed="rId2"/>
          <a:stretch>
            <a:fillRect/>
          </a:stretch>
        </p:blipFill>
        <p:spPr>
          <a:xfrm>
            <a:off x="118224" y="2411571"/>
            <a:ext cx="11711826" cy="2629852"/>
          </a:xfrm>
          <a:prstGeom prst="rect">
            <a:avLst/>
          </a:prstGeom>
        </p:spPr>
      </p:pic>
    </p:spTree>
    <p:extLst>
      <p:ext uri="{BB962C8B-B14F-4D97-AF65-F5344CB8AC3E}">
        <p14:creationId xmlns:p14="http://schemas.microsoft.com/office/powerpoint/2010/main" val="2276031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A25C-8239-4224-93E7-28E150A23D63}"/>
              </a:ext>
            </a:extLst>
          </p:cNvPr>
          <p:cNvSpPr>
            <a:spLocks noGrp="1"/>
          </p:cNvSpPr>
          <p:nvPr>
            <p:ph type="title"/>
          </p:nvPr>
        </p:nvSpPr>
        <p:spPr>
          <a:xfrm>
            <a:off x="152400" y="273685"/>
            <a:ext cx="10515600" cy="1325563"/>
          </a:xfrm>
        </p:spPr>
        <p:txBody>
          <a:bodyPr/>
          <a:lstStyle/>
          <a:p>
            <a:r>
              <a:rPr lang="en-GB" dirty="0"/>
              <a:t>Deliverables 5.3</a:t>
            </a:r>
          </a:p>
        </p:txBody>
      </p:sp>
      <p:sp>
        <p:nvSpPr>
          <p:cNvPr id="3" name="Content Placeholder 2">
            <a:extLst>
              <a:ext uri="{FF2B5EF4-FFF2-40B4-BE49-F238E27FC236}">
                <a16:creationId xmlns:a16="http://schemas.microsoft.com/office/drawing/2014/main" id="{3F5C118B-2FD3-42F1-97D8-D496B784735C}"/>
              </a:ext>
            </a:extLst>
          </p:cNvPr>
          <p:cNvSpPr>
            <a:spLocks noGrp="1"/>
          </p:cNvSpPr>
          <p:nvPr>
            <p:ph idx="1"/>
          </p:nvPr>
        </p:nvSpPr>
        <p:spPr>
          <a:xfrm>
            <a:off x="560070" y="1382078"/>
            <a:ext cx="11269980" cy="1521142"/>
          </a:xfrm>
        </p:spPr>
        <p:txBody>
          <a:bodyPr/>
          <a:lstStyle/>
          <a:p>
            <a:r>
              <a:rPr lang="en-GB" b="1" dirty="0"/>
              <a:t>Deliverable 5.3: </a:t>
            </a:r>
            <a:r>
              <a:rPr lang="en-GB" dirty="0"/>
              <a:t>Project’s Timeline </a:t>
            </a:r>
          </a:p>
          <a:p>
            <a:pPr lvl="1"/>
            <a:r>
              <a:rPr lang="en-GB" dirty="0"/>
              <a:t>The timeline for the actions to take place by the November 2019 is: </a:t>
            </a:r>
          </a:p>
        </p:txBody>
      </p:sp>
      <p:pic>
        <p:nvPicPr>
          <p:cNvPr id="5" name="Picture 4" descr="A screenshot of a cell phone&#10;&#10;Description automatically generated">
            <a:extLst>
              <a:ext uri="{FF2B5EF4-FFF2-40B4-BE49-F238E27FC236}">
                <a16:creationId xmlns:a16="http://schemas.microsoft.com/office/drawing/2014/main" id="{5AC767AC-F100-4CAF-91D4-93A59C5A8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780" y="2581910"/>
            <a:ext cx="6160770" cy="3465433"/>
          </a:xfrm>
          <a:prstGeom prst="rect">
            <a:avLst/>
          </a:prstGeom>
        </p:spPr>
      </p:pic>
    </p:spTree>
    <p:extLst>
      <p:ext uri="{BB962C8B-B14F-4D97-AF65-F5344CB8AC3E}">
        <p14:creationId xmlns:p14="http://schemas.microsoft.com/office/powerpoint/2010/main" val="40054273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A25C-8239-4224-93E7-28E150A23D63}"/>
              </a:ext>
            </a:extLst>
          </p:cNvPr>
          <p:cNvSpPr>
            <a:spLocks noGrp="1"/>
          </p:cNvSpPr>
          <p:nvPr>
            <p:ph type="title"/>
          </p:nvPr>
        </p:nvSpPr>
        <p:spPr>
          <a:xfrm>
            <a:off x="152400" y="273685"/>
            <a:ext cx="10515600" cy="1325563"/>
          </a:xfrm>
        </p:spPr>
        <p:txBody>
          <a:bodyPr/>
          <a:lstStyle/>
          <a:p>
            <a:r>
              <a:rPr lang="en-GB" dirty="0"/>
              <a:t>Deliverables 5.4</a:t>
            </a:r>
          </a:p>
        </p:txBody>
      </p:sp>
      <p:sp>
        <p:nvSpPr>
          <p:cNvPr id="3" name="Content Placeholder 2">
            <a:extLst>
              <a:ext uri="{FF2B5EF4-FFF2-40B4-BE49-F238E27FC236}">
                <a16:creationId xmlns:a16="http://schemas.microsoft.com/office/drawing/2014/main" id="{3F5C118B-2FD3-42F1-97D8-D496B784735C}"/>
              </a:ext>
            </a:extLst>
          </p:cNvPr>
          <p:cNvSpPr>
            <a:spLocks noGrp="1"/>
          </p:cNvSpPr>
          <p:nvPr>
            <p:ph idx="1"/>
          </p:nvPr>
        </p:nvSpPr>
        <p:spPr>
          <a:xfrm>
            <a:off x="365760" y="1382078"/>
            <a:ext cx="11464290" cy="4344352"/>
          </a:xfrm>
        </p:spPr>
        <p:txBody>
          <a:bodyPr>
            <a:normAutofit/>
          </a:bodyPr>
          <a:lstStyle/>
          <a:p>
            <a:r>
              <a:rPr lang="en-GB" b="1" dirty="0"/>
              <a:t>Deliverable 5.4: Internal Reporting </a:t>
            </a:r>
            <a:r>
              <a:rPr lang="en-GB" dirty="0"/>
              <a:t> </a:t>
            </a:r>
          </a:p>
          <a:p>
            <a:pPr lvl="1"/>
            <a:r>
              <a:rPr lang="en-GB" dirty="0"/>
              <a:t>The internal reporting of the dissemination actions will be based on the excel sheet constructed</a:t>
            </a:r>
          </a:p>
          <a:p>
            <a:pPr lvl="1"/>
            <a:r>
              <a:rPr lang="en-GB" dirty="0"/>
              <a:t>The expenses occurred should be reported on six months base. The excel sheet has been uploaded onto the one drive </a:t>
            </a:r>
          </a:p>
          <a:p>
            <a:pPr lvl="1"/>
            <a:r>
              <a:rPr lang="en-GB" dirty="0"/>
              <a:t>Supporting Documents should be provided: timesheets, contracts, daily rates, travel supporting documents  </a:t>
            </a:r>
          </a:p>
          <a:p>
            <a:pPr lvl="1"/>
            <a:endParaRPr lang="en-GB" dirty="0"/>
          </a:p>
        </p:txBody>
      </p:sp>
    </p:spTree>
    <p:extLst>
      <p:ext uri="{BB962C8B-B14F-4D97-AF65-F5344CB8AC3E}">
        <p14:creationId xmlns:p14="http://schemas.microsoft.com/office/powerpoint/2010/main" val="22444646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A25C-8239-4224-93E7-28E150A23D63}"/>
              </a:ext>
            </a:extLst>
          </p:cNvPr>
          <p:cNvSpPr>
            <a:spLocks noGrp="1"/>
          </p:cNvSpPr>
          <p:nvPr>
            <p:ph type="title"/>
          </p:nvPr>
        </p:nvSpPr>
        <p:spPr>
          <a:xfrm>
            <a:off x="152400" y="273685"/>
            <a:ext cx="10515600" cy="1325563"/>
          </a:xfrm>
        </p:spPr>
        <p:txBody>
          <a:bodyPr/>
          <a:lstStyle/>
          <a:p>
            <a:r>
              <a:rPr lang="en-GB" dirty="0"/>
              <a:t>Deliverables 5.5</a:t>
            </a:r>
          </a:p>
        </p:txBody>
      </p:sp>
      <p:sp>
        <p:nvSpPr>
          <p:cNvPr id="3" name="Content Placeholder 2">
            <a:extLst>
              <a:ext uri="{FF2B5EF4-FFF2-40B4-BE49-F238E27FC236}">
                <a16:creationId xmlns:a16="http://schemas.microsoft.com/office/drawing/2014/main" id="{3F5C118B-2FD3-42F1-97D8-D496B784735C}"/>
              </a:ext>
            </a:extLst>
          </p:cNvPr>
          <p:cNvSpPr>
            <a:spLocks noGrp="1"/>
          </p:cNvSpPr>
          <p:nvPr>
            <p:ph idx="1"/>
          </p:nvPr>
        </p:nvSpPr>
        <p:spPr>
          <a:xfrm>
            <a:off x="363855" y="1519238"/>
            <a:ext cx="11464290" cy="4344352"/>
          </a:xfrm>
        </p:spPr>
        <p:txBody>
          <a:bodyPr>
            <a:normAutofit/>
          </a:bodyPr>
          <a:lstStyle/>
          <a:p>
            <a:r>
              <a:rPr lang="en-GB" b="1" dirty="0"/>
              <a:t>Deliverable 5.5: Progress and Final Report </a:t>
            </a:r>
            <a:endParaRPr lang="en-GB" dirty="0"/>
          </a:p>
          <a:p>
            <a:pPr lvl="1"/>
            <a:r>
              <a:rPr lang="en-GB" dirty="0"/>
              <a:t>Progress Report by April 2020</a:t>
            </a:r>
          </a:p>
          <a:p>
            <a:pPr lvl="1"/>
            <a:r>
              <a:rPr lang="en-GB" dirty="0"/>
              <a:t>Final Report by February 2021 </a:t>
            </a:r>
          </a:p>
          <a:p>
            <a:pPr lvl="1"/>
            <a:r>
              <a:rPr lang="en-GB" dirty="0"/>
              <a:t>Objective: to get prepared every six months like we have to submit the reports </a:t>
            </a:r>
          </a:p>
          <a:p>
            <a:pPr lvl="1"/>
            <a:r>
              <a:rPr lang="en-GB" dirty="0"/>
              <a:t>Zero deviation from the submitted plan; any deviations request the permission of the PO </a:t>
            </a:r>
          </a:p>
          <a:p>
            <a:pPr lvl="1"/>
            <a:endParaRPr lang="en-GB" dirty="0"/>
          </a:p>
        </p:txBody>
      </p:sp>
    </p:spTree>
    <p:extLst>
      <p:ext uri="{BB962C8B-B14F-4D97-AF65-F5344CB8AC3E}">
        <p14:creationId xmlns:p14="http://schemas.microsoft.com/office/powerpoint/2010/main" val="23074165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7A25C-8239-4224-93E7-28E150A23D63}"/>
              </a:ext>
            </a:extLst>
          </p:cNvPr>
          <p:cNvSpPr>
            <a:spLocks noGrp="1"/>
          </p:cNvSpPr>
          <p:nvPr>
            <p:ph type="title"/>
          </p:nvPr>
        </p:nvSpPr>
        <p:spPr>
          <a:xfrm>
            <a:off x="152400" y="273685"/>
            <a:ext cx="10515600" cy="1325563"/>
          </a:xfrm>
        </p:spPr>
        <p:txBody>
          <a:bodyPr/>
          <a:lstStyle/>
          <a:p>
            <a:r>
              <a:rPr lang="en-GB" dirty="0"/>
              <a:t>Deliverables 5.6</a:t>
            </a:r>
          </a:p>
        </p:txBody>
      </p:sp>
      <p:sp>
        <p:nvSpPr>
          <p:cNvPr id="3" name="Content Placeholder 2">
            <a:extLst>
              <a:ext uri="{FF2B5EF4-FFF2-40B4-BE49-F238E27FC236}">
                <a16:creationId xmlns:a16="http://schemas.microsoft.com/office/drawing/2014/main" id="{3F5C118B-2FD3-42F1-97D8-D496B784735C}"/>
              </a:ext>
            </a:extLst>
          </p:cNvPr>
          <p:cNvSpPr>
            <a:spLocks noGrp="1"/>
          </p:cNvSpPr>
          <p:nvPr>
            <p:ph idx="1"/>
          </p:nvPr>
        </p:nvSpPr>
        <p:spPr>
          <a:xfrm>
            <a:off x="363855" y="2348389"/>
            <a:ext cx="11464290" cy="2161222"/>
          </a:xfrm>
        </p:spPr>
        <p:txBody>
          <a:bodyPr>
            <a:normAutofit/>
          </a:bodyPr>
          <a:lstStyle/>
          <a:p>
            <a:r>
              <a:rPr lang="en-GB" b="1" dirty="0"/>
              <a:t>Deliverable 5.6: Auditors </a:t>
            </a:r>
            <a:endParaRPr lang="en-GB" dirty="0"/>
          </a:p>
          <a:p>
            <a:pPr lvl="1"/>
            <a:r>
              <a:rPr lang="en-GB" dirty="0"/>
              <a:t>They auditors (Grant </a:t>
            </a:r>
            <a:r>
              <a:rPr lang="en-GB" dirty="0" err="1"/>
              <a:t>Thorton</a:t>
            </a:r>
            <a:r>
              <a:rPr lang="en-GB" dirty="0"/>
              <a:t>) will be engaged since this October 2019</a:t>
            </a:r>
          </a:p>
          <a:p>
            <a:pPr lvl="1"/>
            <a:r>
              <a:rPr lang="en-GB" dirty="0"/>
              <a:t>During the six months reporting of your financial expensed will be checked by them  </a:t>
            </a:r>
          </a:p>
        </p:txBody>
      </p:sp>
    </p:spTree>
    <p:extLst>
      <p:ext uri="{BB962C8B-B14F-4D97-AF65-F5344CB8AC3E}">
        <p14:creationId xmlns:p14="http://schemas.microsoft.com/office/powerpoint/2010/main" val="28841646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58F3-4019-4DF5-98B3-F4BAD78D8362}"/>
              </a:ext>
            </a:extLst>
          </p:cNvPr>
          <p:cNvSpPr>
            <a:spLocks noGrp="1"/>
          </p:cNvSpPr>
          <p:nvPr>
            <p:ph type="ctrTitle"/>
          </p:nvPr>
        </p:nvSpPr>
        <p:spPr>
          <a:xfrm>
            <a:off x="388620" y="2235200"/>
            <a:ext cx="11452860" cy="2387600"/>
          </a:xfrm>
        </p:spPr>
        <p:txBody>
          <a:bodyPr>
            <a:normAutofit fontScale="90000"/>
          </a:bodyPr>
          <a:lstStyle/>
          <a:p>
            <a:pPr>
              <a:lnSpc>
                <a:spcPct val="150000"/>
              </a:lnSpc>
            </a:pPr>
            <a:r>
              <a:rPr lang="en-GB" dirty="0"/>
              <a:t>Next Progress Meeting &amp; Meeting Evaluation </a:t>
            </a:r>
            <a:br>
              <a:rPr lang="en-GB" dirty="0"/>
            </a:br>
            <a:r>
              <a:rPr lang="en-GB" dirty="0"/>
              <a:t>Leading Partners: Hellenic Mediterranean University (Greece)</a:t>
            </a:r>
          </a:p>
        </p:txBody>
      </p:sp>
    </p:spTree>
    <p:extLst>
      <p:ext uri="{BB962C8B-B14F-4D97-AF65-F5344CB8AC3E}">
        <p14:creationId xmlns:p14="http://schemas.microsoft.com/office/powerpoint/2010/main" val="178945863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4FF2-FF5A-4F4E-936E-DFEFC03CB550}"/>
              </a:ext>
            </a:extLst>
          </p:cNvPr>
          <p:cNvSpPr>
            <a:spLocks noGrp="1"/>
          </p:cNvSpPr>
          <p:nvPr>
            <p:ph type="title"/>
          </p:nvPr>
        </p:nvSpPr>
        <p:spPr>
          <a:xfrm>
            <a:off x="392430" y="216535"/>
            <a:ext cx="10515600" cy="1325563"/>
          </a:xfrm>
        </p:spPr>
        <p:txBody>
          <a:bodyPr/>
          <a:lstStyle/>
          <a:p>
            <a:r>
              <a:rPr lang="en-GB" dirty="0" err="1"/>
              <a:t>iTEM</a:t>
            </a:r>
            <a:r>
              <a:rPr lang="en-GB" dirty="0"/>
              <a:t> Key Principles </a:t>
            </a:r>
          </a:p>
        </p:txBody>
      </p:sp>
      <p:pic>
        <p:nvPicPr>
          <p:cNvPr id="5" name="Picture 4">
            <a:extLst>
              <a:ext uri="{FF2B5EF4-FFF2-40B4-BE49-F238E27FC236}">
                <a16:creationId xmlns:a16="http://schemas.microsoft.com/office/drawing/2014/main" id="{AE9C26D0-FA28-4000-A87F-A22897B7385A}"/>
              </a:ext>
            </a:extLst>
          </p:cNvPr>
          <p:cNvPicPr>
            <a:picLocks noChangeAspect="1"/>
          </p:cNvPicPr>
          <p:nvPr/>
        </p:nvPicPr>
        <p:blipFill>
          <a:blip r:embed="rId2"/>
          <a:stretch>
            <a:fillRect/>
          </a:stretch>
        </p:blipFill>
        <p:spPr>
          <a:xfrm>
            <a:off x="392430" y="1731108"/>
            <a:ext cx="5827041" cy="4121051"/>
          </a:xfrm>
          <a:prstGeom prst="rect">
            <a:avLst/>
          </a:prstGeom>
        </p:spPr>
      </p:pic>
      <p:pic>
        <p:nvPicPr>
          <p:cNvPr id="6" name="Picture 5">
            <a:extLst>
              <a:ext uri="{FF2B5EF4-FFF2-40B4-BE49-F238E27FC236}">
                <a16:creationId xmlns:a16="http://schemas.microsoft.com/office/drawing/2014/main" id="{66D2F8CC-BAFB-49B0-9DF4-030361F40121}"/>
              </a:ext>
            </a:extLst>
          </p:cNvPr>
          <p:cNvPicPr>
            <a:picLocks noChangeAspect="1"/>
          </p:cNvPicPr>
          <p:nvPr/>
        </p:nvPicPr>
        <p:blipFill>
          <a:blip r:embed="rId3"/>
          <a:stretch>
            <a:fillRect/>
          </a:stretch>
        </p:blipFill>
        <p:spPr>
          <a:xfrm>
            <a:off x="6377720" y="2016858"/>
            <a:ext cx="5632594" cy="3949602"/>
          </a:xfrm>
          <a:prstGeom prst="rect">
            <a:avLst/>
          </a:prstGeom>
        </p:spPr>
      </p:pic>
    </p:spTree>
    <p:extLst>
      <p:ext uri="{BB962C8B-B14F-4D97-AF65-F5344CB8AC3E}">
        <p14:creationId xmlns:p14="http://schemas.microsoft.com/office/powerpoint/2010/main" val="19313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7C7B-5B7C-4327-BDED-EB0790D47093}"/>
              </a:ext>
            </a:extLst>
          </p:cNvPr>
          <p:cNvSpPr>
            <a:spLocks noGrp="1"/>
          </p:cNvSpPr>
          <p:nvPr>
            <p:ph type="title"/>
          </p:nvPr>
        </p:nvSpPr>
        <p:spPr>
          <a:xfrm>
            <a:off x="140970" y="285115"/>
            <a:ext cx="10515600" cy="1325563"/>
          </a:xfrm>
        </p:spPr>
        <p:txBody>
          <a:bodyPr/>
          <a:lstStyle/>
          <a:p>
            <a:r>
              <a:rPr lang="en-GB" dirty="0"/>
              <a:t>Next Action</a:t>
            </a:r>
          </a:p>
        </p:txBody>
      </p:sp>
      <p:sp>
        <p:nvSpPr>
          <p:cNvPr id="3" name="Content Placeholder 2">
            <a:extLst>
              <a:ext uri="{FF2B5EF4-FFF2-40B4-BE49-F238E27FC236}">
                <a16:creationId xmlns:a16="http://schemas.microsoft.com/office/drawing/2014/main" id="{8B592B4B-0B13-481A-93E5-14DD2D31C75D}"/>
              </a:ext>
            </a:extLst>
          </p:cNvPr>
          <p:cNvSpPr>
            <a:spLocks noGrp="1"/>
          </p:cNvSpPr>
          <p:nvPr>
            <p:ph idx="1"/>
          </p:nvPr>
        </p:nvSpPr>
        <p:spPr>
          <a:xfrm>
            <a:off x="365760" y="1751964"/>
            <a:ext cx="11555730" cy="3928746"/>
          </a:xfrm>
        </p:spPr>
        <p:txBody>
          <a:bodyPr>
            <a:normAutofit fontScale="85000" lnSpcReduction="10000"/>
          </a:bodyPr>
          <a:lstStyle/>
          <a:p>
            <a:pPr marL="0" indent="0" algn="ctr">
              <a:buNone/>
            </a:pPr>
            <a:r>
              <a:rPr lang="en-GB" b="1" dirty="0"/>
              <a:t>Training School for Teachers in Copenhagen</a:t>
            </a:r>
            <a:r>
              <a:rPr lang="en-GB" dirty="0"/>
              <a:t>, Aalborg University @ October 2019 </a:t>
            </a:r>
          </a:p>
          <a:p>
            <a:r>
              <a:rPr lang="en-GB" dirty="0"/>
              <a:t>Two days course </a:t>
            </a:r>
          </a:p>
          <a:p>
            <a:r>
              <a:rPr lang="en-GB" dirty="0"/>
              <a:t>Three Academic Participants from the Test Institutions </a:t>
            </a:r>
          </a:p>
          <a:p>
            <a:r>
              <a:rPr lang="en-GB" dirty="0"/>
              <a:t>Lecturers to come from the AAU, CVUT, KSU, ULL and WIS (two lecturers per partner)</a:t>
            </a:r>
          </a:p>
          <a:p>
            <a:r>
              <a:rPr lang="en-GB" dirty="0"/>
              <a:t>Objectives: PBL, POBL, Evaluation Strategies, ICT &amp; CAS tools in Math Training and Visualizations using Mathematica </a:t>
            </a:r>
          </a:p>
        </p:txBody>
      </p:sp>
    </p:spTree>
    <p:extLst>
      <p:ext uri="{BB962C8B-B14F-4D97-AF65-F5344CB8AC3E}">
        <p14:creationId xmlns:p14="http://schemas.microsoft.com/office/powerpoint/2010/main" val="36201085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7C7B-5B7C-4327-BDED-EB0790D47093}"/>
              </a:ext>
            </a:extLst>
          </p:cNvPr>
          <p:cNvSpPr>
            <a:spLocks noGrp="1"/>
          </p:cNvSpPr>
          <p:nvPr>
            <p:ph type="title"/>
          </p:nvPr>
        </p:nvSpPr>
        <p:spPr>
          <a:xfrm>
            <a:off x="140970" y="285115"/>
            <a:ext cx="10515600" cy="1325563"/>
          </a:xfrm>
        </p:spPr>
        <p:txBody>
          <a:bodyPr/>
          <a:lstStyle/>
          <a:p>
            <a:r>
              <a:rPr lang="en-GB" dirty="0"/>
              <a:t>Next Progress Meeting </a:t>
            </a:r>
          </a:p>
        </p:txBody>
      </p:sp>
      <p:sp>
        <p:nvSpPr>
          <p:cNvPr id="3" name="Content Placeholder 2">
            <a:extLst>
              <a:ext uri="{FF2B5EF4-FFF2-40B4-BE49-F238E27FC236}">
                <a16:creationId xmlns:a16="http://schemas.microsoft.com/office/drawing/2014/main" id="{8B592B4B-0B13-481A-93E5-14DD2D31C75D}"/>
              </a:ext>
            </a:extLst>
          </p:cNvPr>
          <p:cNvSpPr>
            <a:spLocks noGrp="1"/>
          </p:cNvSpPr>
          <p:nvPr>
            <p:ph idx="1"/>
          </p:nvPr>
        </p:nvSpPr>
        <p:spPr>
          <a:xfrm>
            <a:off x="838200" y="1511934"/>
            <a:ext cx="10515600" cy="803275"/>
          </a:xfrm>
        </p:spPr>
        <p:txBody>
          <a:bodyPr/>
          <a:lstStyle/>
          <a:p>
            <a:pPr marL="0" indent="0" algn="ctr">
              <a:buNone/>
            </a:pPr>
            <a:r>
              <a:rPr lang="en-GB" dirty="0"/>
              <a:t>At Tashkent, Uzbekistan at </a:t>
            </a:r>
            <a:r>
              <a:rPr lang="en-GB" dirty="0" err="1"/>
              <a:t>NUUz</a:t>
            </a:r>
            <a:r>
              <a:rPr lang="en-GB" dirty="0"/>
              <a:t> </a:t>
            </a:r>
            <a:r>
              <a:rPr lang="en-GB" b="1" dirty="0"/>
              <a:t>at December 2019</a:t>
            </a:r>
          </a:p>
        </p:txBody>
      </p:sp>
      <p:pic>
        <p:nvPicPr>
          <p:cNvPr id="5" name="Picture 4" descr="A large white building&#10;&#10;Description automatically generated">
            <a:extLst>
              <a:ext uri="{FF2B5EF4-FFF2-40B4-BE49-F238E27FC236}">
                <a16:creationId xmlns:a16="http://schemas.microsoft.com/office/drawing/2014/main" id="{7320653C-1002-48BF-8B0C-269372592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0960" y="2388871"/>
            <a:ext cx="3055620" cy="3042039"/>
          </a:xfrm>
          <a:prstGeom prst="rect">
            <a:avLst/>
          </a:prstGeom>
        </p:spPr>
      </p:pic>
      <p:pic>
        <p:nvPicPr>
          <p:cNvPr id="1026" name="Picture 2" descr="Image result for At National University of Uzbekistan">
            <a:extLst>
              <a:ext uri="{FF2B5EF4-FFF2-40B4-BE49-F238E27FC236}">
                <a16:creationId xmlns:a16="http://schemas.microsoft.com/office/drawing/2014/main" id="{905289E1-A0BA-4293-842C-6CD338A29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963" y="2837497"/>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ashkent">
            <a:extLst>
              <a:ext uri="{FF2B5EF4-FFF2-40B4-BE49-F238E27FC236}">
                <a16:creationId xmlns:a16="http://schemas.microsoft.com/office/drawing/2014/main" id="{ECE98A88-0496-43AB-AD67-1C257A767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077" y="2460127"/>
            <a:ext cx="3850643" cy="288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698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F5BC-D592-43E0-9FAF-67C800F47EC7}"/>
              </a:ext>
            </a:extLst>
          </p:cNvPr>
          <p:cNvSpPr>
            <a:spLocks noGrp="1"/>
          </p:cNvSpPr>
          <p:nvPr>
            <p:ph type="title"/>
          </p:nvPr>
        </p:nvSpPr>
        <p:spPr>
          <a:xfrm>
            <a:off x="0" y="273685"/>
            <a:ext cx="10515600" cy="1325563"/>
          </a:xfrm>
        </p:spPr>
        <p:txBody>
          <a:bodyPr/>
          <a:lstStyle/>
          <a:p>
            <a:r>
              <a:rPr lang="en-GB" dirty="0"/>
              <a:t>Topics to Present in </a:t>
            </a:r>
            <a:r>
              <a:rPr lang="en-GB" dirty="0" err="1"/>
              <a:t>NUUz</a:t>
            </a:r>
            <a:endParaRPr lang="en-GB" dirty="0"/>
          </a:p>
        </p:txBody>
      </p:sp>
      <p:sp>
        <p:nvSpPr>
          <p:cNvPr id="3" name="Content Placeholder 2">
            <a:extLst>
              <a:ext uri="{FF2B5EF4-FFF2-40B4-BE49-F238E27FC236}">
                <a16:creationId xmlns:a16="http://schemas.microsoft.com/office/drawing/2014/main" id="{E939024C-6E6E-48A5-B17C-DE59D4982C1B}"/>
              </a:ext>
            </a:extLst>
          </p:cNvPr>
          <p:cNvSpPr>
            <a:spLocks noGrp="1"/>
          </p:cNvSpPr>
          <p:nvPr>
            <p:ph idx="1"/>
          </p:nvPr>
        </p:nvSpPr>
        <p:spPr>
          <a:xfrm>
            <a:off x="320040" y="1599248"/>
            <a:ext cx="11681460" cy="4351338"/>
          </a:xfrm>
        </p:spPr>
        <p:txBody>
          <a:bodyPr/>
          <a:lstStyle/>
          <a:p>
            <a:r>
              <a:rPr lang="en-GB" dirty="0"/>
              <a:t>Results extracted from the measurement of the baseline knowledge of Mathematics (Students) (MMU)</a:t>
            </a:r>
          </a:p>
          <a:p>
            <a:r>
              <a:rPr lang="en-GB" dirty="0"/>
              <a:t>Presentation of the teaching material with the real life problems integrated into their curricula (HIT)</a:t>
            </a:r>
          </a:p>
          <a:p>
            <a:r>
              <a:rPr lang="en-GB" dirty="0"/>
              <a:t>Presentation of the Teaching Guide (UMIT)</a:t>
            </a:r>
          </a:p>
          <a:p>
            <a:r>
              <a:rPr lang="en-GB" dirty="0"/>
              <a:t>Presentation of the Visualizations (UMIB)  </a:t>
            </a:r>
          </a:p>
        </p:txBody>
      </p:sp>
    </p:spTree>
    <p:extLst>
      <p:ext uri="{BB962C8B-B14F-4D97-AF65-F5344CB8AC3E}">
        <p14:creationId xmlns:p14="http://schemas.microsoft.com/office/powerpoint/2010/main" val="3016804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F5BC-D592-43E0-9FAF-67C800F47EC7}"/>
              </a:ext>
            </a:extLst>
          </p:cNvPr>
          <p:cNvSpPr>
            <a:spLocks noGrp="1"/>
          </p:cNvSpPr>
          <p:nvPr>
            <p:ph type="title"/>
          </p:nvPr>
        </p:nvSpPr>
        <p:spPr>
          <a:xfrm>
            <a:off x="0" y="273685"/>
            <a:ext cx="10515600" cy="1325563"/>
          </a:xfrm>
        </p:spPr>
        <p:txBody>
          <a:bodyPr/>
          <a:lstStyle/>
          <a:p>
            <a:r>
              <a:rPr lang="en-GB" dirty="0"/>
              <a:t>Topics to Present in </a:t>
            </a:r>
            <a:r>
              <a:rPr lang="en-GB" dirty="0" err="1"/>
              <a:t>NUUz</a:t>
            </a:r>
            <a:endParaRPr lang="en-GB" dirty="0"/>
          </a:p>
        </p:txBody>
      </p:sp>
      <p:sp>
        <p:nvSpPr>
          <p:cNvPr id="3" name="Content Placeholder 2">
            <a:extLst>
              <a:ext uri="{FF2B5EF4-FFF2-40B4-BE49-F238E27FC236}">
                <a16:creationId xmlns:a16="http://schemas.microsoft.com/office/drawing/2014/main" id="{E939024C-6E6E-48A5-B17C-DE59D4982C1B}"/>
              </a:ext>
            </a:extLst>
          </p:cNvPr>
          <p:cNvSpPr>
            <a:spLocks noGrp="1"/>
          </p:cNvSpPr>
          <p:nvPr>
            <p:ph idx="1"/>
          </p:nvPr>
        </p:nvSpPr>
        <p:spPr>
          <a:xfrm>
            <a:off x="320040" y="1599248"/>
            <a:ext cx="11681460" cy="4351338"/>
          </a:xfrm>
        </p:spPr>
        <p:txBody>
          <a:bodyPr>
            <a:normAutofit lnSpcReduction="10000"/>
          </a:bodyPr>
          <a:lstStyle/>
          <a:p>
            <a:r>
              <a:rPr lang="en-GB" dirty="0"/>
              <a:t>Presentation of the tools to identify students fall back in learning Mathematics – (UKIM)</a:t>
            </a:r>
          </a:p>
          <a:p>
            <a:r>
              <a:rPr lang="en-GB" dirty="0"/>
              <a:t>The </a:t>
            </a:r>
            <a:r>
              <a:rPr lang="en-GB" dirty="0" err="1"/>
              <a:t>iTEM</a:t>
            </a:r>
            <a:r>
              <a:rPr lang="en-GB" dirty="0"/>
              <a:t> Moodle Platform (UKIM)</a:t>
            </a:r>
          </a:p>
          <a:p>
            <a:r>
              <a:rPr lang="en-GB" dirty="0"/>
              <a:t>Presentation of the Teaching Guide (UMIT)</a:t>
            </a:r>
          </a:p>
          <a:p>
            <a:r>
              <a:rPr lang="en-GB" dirty="0"/>
              <a:t>Presentation of the Manual to Students How to Learn Maths (CVUT)</a:t>
            </a:r>
          </a:p>
          <a:p>
            <a:r>
              <a:rPr lang="en-GB" dirty="0"/>
              <a:t>Presentation of the Material for Students to use to come back (HMU)</a:t>
            </a:r>
          </a:p>
        </p:txBody>
      </p:sp>
    </p:spTree>
    <p:extLst>
      <p:ext uri="{BB962C8B-B14F-4D97-AF65-F5344CB8AC3E}">
        <p14:creationId xmlns:p14="http://schemas.microsoft.com/office/powerpoint/2010/main" val="40915314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F5BC-D592-43E0-9FAF-67C800F47EC7}"/>
              </a:ext>
            </a:extLst>
          </p:cNvPr>
          <p:cNvSpPr>
            <a:spLocks noGrp="1"/>
          </p:cNvSpPr>
          <p:nvPr>
            <p:ph type="title"/>
          </p:nvPr>
        </p:nvSpPr>
        <p:spPr>
          <a:xfrm>
            <a:off x="0" y="273685"/>
            <a:ext cx="10515600" cy="1325563"/>
          </a:xfrm>
        </p:spPr>
        <p:txBody>
          <a:bodyPr/>
          <a:lstStyle/>
          <a:p>
            <a:r>
              <a:rPr lang="en-GB" dirty="0"/>
              <a:t>Topics to Present in </a:t>
            </a:r>
            <a:r>
              <a:rPr lang="en-GB" dirty="0" err="1"/>
              <a:t>NUUz</a:t>
            </a:r>
            <a:endParaRPr lang="en-GB" dirty="0"/>
          </a:p>
        </p:txBody>
      </p:sp>
      <p:sp>
        <p:nvSpPr>
          <p:cNvPr id="3" name="Content Placeholder 2">
            <a:extLst>
              <a:ext uri="{FF2B5EF4-FFF2-40B4-BE49-F238E27FC236}">
                <a16:creationId xmlns:a16="http://schemas.microsoft.com/office/drawing/2014/main" id="{E939024C-6E6E-48A5-B17C-DE59D4982C1B}"/>
              </a:ext>
            </a:extLst>
          </p:cNvPr>
          <p:cNvSpPr>
            <a:spLocks noGrp="1"/>
          </p:cNvSpPr>
          <p:nvPr>
            <p:ph idx="1"/>
          </p:nvPr>
        </p:nvSpPr>
        <p:spPr>
          <a:xfrm>
            <a:off x="320040" y="1599248"/>
            <a:ext cx="11681460" cy="4351338"/>
          </a:xfrm>
        </p:spPr>
        <p:txBody>
          <a:bodyPr>
            <a:normAutofit/>
          </a:bodyPr>
          <a:lstStyle/>
          <a:p>
            <a:r>
              <a:rPr lang="en-GB" dirty="0"/>
              <a:t>Methodology and Facilities to follow and have to support students who fell back – (CVUT)</a:t>
            </a:r>
          </a:p>
        </p:txBody>
      </p:sp>
    </p:spTree>
    <p:extLst>
      <p:ext uri="{BB962C8B-B14F-4D97-AF65-F5344CB8AC3E}">
        <p14:creationId xmlns:p14="http://schemas.microsoft.com/office/powerpoint/2010/main" val="5884198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007D-6251-4F81-89D1-6D68B49717B7}"/>
              </a:ext>
            </a:extLst>
          </p:cNvPr>
          <p:cNvSpPr>
            <a:spLocks noGrp="1"/>
          </p:cNvSpPr>
          <p:nvPr>
            <p:ph type="title"/>
          </p:nvPr>
        </p:nvSpPr>
        <p:spPr/>
        <p:txBody>
          <a:bodyPr/>
          <a:lstStyle/>
          <a:p>
            <a:r>
              <a:rPr lang="en-GB" dirty="0"/>
              <a:t>Meting Evaluation </a:t>
            </a:r>
          </a:p>
        </p:txBody>
      </p:sp>
      <p:sp>
        <p:nvSpPr>
          <p:cNvPr id="3" name="Content Placeholder 2">
            <a:extLst>
              <a:ext uri="{FF2B5EF4-FFF2-40B4-BE49-F238E27FC236}">
                <a16:creationId xmlns:a16="http://schemas.microsoft.com/office/drawing/2014/main" id="{DE0506C6-5FA1-42DA-9E3F-2B2603E0358A}"/>
              </a:ext>
            </a:extLst>
          </p:cNvPr>
          <p:cNvSpPr>
            <a:spLocks noGrp="1"/>
          </p:cNvSpPr>
          <p:nvPr>
            <p:ph idx="1"/>
          </p:nvPr>
        </p:nvSpPr>
        <p:spPr/>
        <p:txBody>
          <a:bodyPr/>
          <a:lstStyle/>
          <a:p>
            <a:r>
              <a:rPr lang="en-GB" dirty="0"/>
              <a:t>Please follow the link: </a:t>
            </a:r>
          </a:p>
          <a:p>
            <a:pPr marL="0" indent="0" algn="ctr">
              <a:buNone/>
            </a:pPr>
            <a:r>
              <a:rPr lang="en-GB" dirty="0">
                <a:hlinkClick r:id="rId2"/>
              </a:rPr>
              <a:t>https://forms.gle/AwZ9H6vRzkE3ctRZ9</a:t>
            </a:r>
            <a:endParaRPr lang="en-GB" dirty="0"/>
          </a:p>
          <a:p>
            <a:pPr marL="0" indent="0" algn="ctr">
              <a:buNone/>
            </a:pPr>
            <a:r>
              <a:rPr lang="en-GB" dirty="0"/>
              <a:t>Or scan the QR</a:t>
            </a:r>
          </a:p>
        </p:txBody>
      </p:sp>
      <p:pic>
        <p:nvPicPr>
          <p:cNvPr id="5" name="Picture 4" descr="A close up of a black background&#10;&#10;Description automatically generated">
            <a:extLst>
              <a:ext uri="{FF2B5EF4-FFF2-40B4-BE49-F238E27FC236}">
                <a16:creationId xmlns:a16="http://schemas.microsoft.com/office/drawing/2014/main" id="{E26E0A8D-28CD-46D8-B66E-0EC232057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872" y="4229894"/>
            <a:ext cx="1542256" cy="1542256"/>
          </a:xfrm>
          <a:prstGeom prst="rect">
            <a:avLst/>
          </a:prstGeom>
        </p:spPr>
      </p:pic>
    </p:spTree>
    <p:extLst>
      <p:ext uri="{BB962C8B-B14F-4D97-AF65-F5344CB8AC3E}">
        <p14:creationId xmlns:p14="http://schemas.microsoft.com/office/powerpoint/2010/main" val="1569746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TotalTime>
  <Words>3741</Words>
  <Application>Microsoft Office PowerPoint</Application>
  <PresentationFormat>מסך רחב</PresentationFormat>
  <Paragraphs>333</Paragraphs>
  <Slides>95</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95</vt:i4>
      </vt:variant>
    </vt:vector>
  </HeadingPairs>
  <TitlesOfParts>
    <vt:vector size="96" baseType="lpstr">
      <vt:lpstr>Office Theme</vt:lpstr>
      <vt:lpstr>1st Progress Meeting iTEM Project </vt:lpstr>
      <vt:lpstr>1st Progress Meeting</vt:lpstr>
      <vt:lpstr>iTEM Key Principles </vt:lpstr>
      <vt:lpstr>iTEM Key Principles </vt:lpstr>
      <vt:lpstr>iTEM Key Principles </vt:lpstr>
      <vt:lpstr>iTEM Key Principles </vt:lpstr>
      <vt:lpstr>iTEM Key Principles </vt:lpstr>
      <vt:lpstr>iTEM Key Principles </vt:lpstr>
      <vt:lpstr>iTEM Key Principles </vt:lpstr>
      <vt:lpstr>iTEM Key Principles </vt:lpstr>
      <vt:lpstr>Work Package One: Preparation Lead Organization: NUUz (Uzbekistan)</vt:lpstr>
      <vt:lpstr>Tasks Set Up in the Kick off Meeting </vt:lpstr>
      <vt:lpstr>Tasks Set Up in the Kick off Meeting </vt:lpstr>
      <vt:lpstr>Tasks Set Up in the Kick off Meeting </vt:lpstr>
      <vt:lpstr>Tasks Set Up in the Kick off Meeting </vt:lpstr>
      <vt:lpstr>Tasks Set Up in the Kick off Meeting </vt:lpstr>
      <vt:lpstr>Tasks Set Up in the Kick off Meeting </vt:lpstr>
      <vt:lpstr>Tasks Set Up in the Kick off Meeting </vt:lpstr>
      <vt:lpstr>Tasks Set Up in the Kick off Meeting </vt:lpstr>
      <vt:lpstr>Tasks Set Up in the Kick off Meeting </vt:lpstr>
      <vt:lpstr>Tasks Set Up in the Kick off Meeting </vt:lpstr>
      <vt:lpstr>Deliverable 1.1</vt:lpstr>
      <vt:lpstr>Deliverable 1.1</vt:lpstr>
      <vt:lpstr>Deliverable 1.3</vt:lpstr>
      <vt:lpstr>Work Package Two: Development Lead Organization: HIT (Israel)</vt:lpstr>
      <vt:lpstr>Deliverable 2.1</vt:lpstr>
      <vt:lpstr>Deliverable 2.1</vt:lpstr>
      <vt:lpstr>Deliverable 2.2</vt:lpstr>
      <vt:lpstr>Deliverable 2.2</vt:lpstr>
      <vt:lpstr>Deliverable 2.3</vt:lpstr>
      <vt:lpstr>Deliverable 2.4</vt:lpstr>
      <vt:lpstr>Deliverable 2.4</vt:lpstr>
      <vt:lpstr>Deliverable 2.5</vt:lpstr>
      <vt:lpstr>Deliverable 2.6</vt:lpstr>
      <vt:lpstr>Deliverable 2.7</vt:lpstr>
      <vt:lpstr>Deliverable 2.8</vt:lpstr>
      <vt:lpstr>Deliverable 2.9</vt:lpstr>
      <vt:lpstr>Work Package Three: Quality Plan Leading Partners: WIS (Israel)</vt:lpstr>
      <vt:lpstr>Deliverable 3.1</vt:lpstr>
      <vt:lpstr>Deliverable 3.1</vt:lpstr>
      <vt:lpstr>Deliverable 3.1 </vt:lpstr>
      <vt:lpstr>Deliverable 3.1 </vt:lpstr>
      <vt:lpstr>Deliverable 3.1 </vt:lpstr>
      <vt:lpstr>Deliverable 3.1 </vt:lpstr>
      <vt:lpstr>מצגת של PowerPoint‏</vt:lpstr>
      <vt:lpstr>Deliverable 3.2</vt:lpstr>
      <vt:lpstr>Deliverable 3.2</vt:lpstr>
      <vt:lpstr>Deliverable 3.2</vt:lpstr>
      <vt:lpstr>Deliverable 3.2</vt:lpstr>
      <vt:lpstr>Deliverable 3.2</vt:lpstr>
      <vt:lpstr>Deliverable 3.2</vt:lpstr>
      <vt:lpstr>Deliverable 3.2</vt:lpstr>
      <vt:lpstr>Deliverable 3.2</vt:lpstr>
      <vt:lpstr>Deliverable 3.2</vt:lpstr>
      <vt:lpstr>Deliverable 3.2</vt:lpstr>
      <vt:lpstr>Deliverable 3.2</vt:lpstr>
      <vt:lpstr>Deliverable 3.2</vt:lpstr>
      <vt:lpstr>Deliverable 3.2</vt:lpstr>
      <vt:lpstr>Deliverable 3.2</vt:lpstr>
      <vt:lpstr>Deliverable 3.2</vt:lpstr>
      <vt:lpstr>Deliverable 3.2</vt:lpstr>
      <vt:lpstr>Deliverable 3.2</vt:lpstr>
      <vt:lpstr>Deliverable 3.3</vt:lpstr>
      <vt:lpstr>Deliverable 3.4</vt:lpstr>
      <vt:lpstr>Deliverable 3.5</vt:lpstr>
      <vt:lpstr>Deliverable 3.6</vt:lpstr>
      <vt:lpstr>Deliverable 3.7</vt:lpstr>
      <vt:lpstr>Deliverable 3.8</vt:lpstr>
      <vt:lpstr>Deliverable 3.9</vt:lpstr>
      <vt:lpstr>Deliverable 3.10-11</vt:lpstr>
      <vt:lpstr>Deliverable 3.10-11</vt:lpstr>
      <vt:lpstr>Deliverable 3.12</vt:lpstr>
      <vt:lpstr>Work Package Four: Dissemination &amp; Exploitation Plan Leading Partners: University of Mitrovica  (Kosovo)</vt:lpstr>
      <vt:lpstr>Deliverable 4.1 </vt:lpstr>
      <vt:lpstr>Deliverable 4.2 </vt:lpstr>
      <vt:lpstr>Deliverable 4.3 </vt:lpstr>
      <vt:lpstr>Deliverable 4.4 </vt:lpstr>
      <vt:lpstr>Deliverable 4.5 </vt:lpstr>
      <vt:lpstr>Deliverable 4.6 </vt:lpstr>
      <vt:lpstr>Work Package Five: Management  Leading Partners: Hellenic Mediterranean University (Greece)</vt:lpstr>
      <vt:lpstr>Workpackage WP5</vt:lpstr>
      <vt:lpstr>Deliverables 5.1/5.2</vt:lpstr>
      <vt:lpstr>Deliverables 5.3</vt:lpstr>
      <vt:lpstr>Deliverables 5.3</vt:lpstr>
      <vt:lpstr>Deliverables 5.3</vt:lpstr>
      <vt:lpstr>Deliverables 5.4</vt:lpstr>
      <vt:lpstr>Deliverables 5.5</vt:lpstr>
      <vt:lpstr>Deliverables 5.6</vt:lpstr>
      <vt:lpstr>Next Progress Meeting &amp; Meeting Evaluation  Leading Partners: Hellenic Mediterranean University (Greece)</vt:lpstr>
      <vt:lpstr>Next Action</vt:lpstr>
      <vt:lpstr>Next Progress Meeting </vt:lpstr>
      <vt:lpstr>Topics to Present in NUUz</vt:lpstr>
      <vt:lpstr>Topics to Present in NUUz</vt:lpstr>
      <vt:lpstr>Topics to Present in NUUz</vt:lpstr>
      <vt:lpstr>Meting Evaluation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kostas the great</dc:creator>
  <cp:lastModifiedBy>kostas the great</cp:lastModifiedBy>
  <cp:revision>40</cp:revision>
  <dcterms:created xsi:type="dcterms:W3CDTF">2019-06-17T07:58:02Z</dcterms:created>
  <dcterms:modified xsi:type="dcterms:W3CDTF">2019-08-13T12:41:45Z</dcterms:modified>
</cp:coreProperties>
</file>